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1" r:id="rId4"/>
    <p:sldId id="258" r:id="rId6"/>
    <p:sldId id="334" r:id="rId7"/>
    <p:sldId id="308" r:id="rId8"/>
    <p:sldId id="309" r:id="rId9"/>
    <p:sldId id="330" r:id="rId10"/>
    <p:sldId id="313" r:id="rId11"/>
    <p:sldId id="354" r:id="rId12"/>
    <p:sldId id="353" r:id="rId13"/>
    <p:sldId id="315" r:id="rId14"/>
    <p:sldId id="317" r:id="rId15"/>
    <p:sldId id="331" r:id="rId16"/>
    <p:sldId id="318" r:id="rId17"/>
    <p:sldId id="319" r:id="rId18"/>
    <p:sldId id="320" r:id="rId19"/>
    <p:sldId id="321" r:id="rId20"/>
    <p:sldId id="333" r:id="rId21"/>
    <p:sldId id="327" r:id="rId22"/>
    <p:sldId id="328" r:id="rId23"/>
    <p:sldId id="30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1B3049"/>
    <a:srgbClr val="4F81BD"/>
    <a:srgbClr val="DFDFDF"/>
    <a:srgbClr val="00B0F0"/>
    <a:srgbClr val="1F497D"/>
    <a:srgbClr val="27446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5724" autoAdjust="0"/>
  </p:normalViewPr>
  <p:slideViewPr>
    <p:cSldViewPr snapToGrid="0" showGuides="1">
      <p:cViewPr varScale="1">
        <p:scale>
          <a:sx n="109" d="100"/>
          <a:sy n="109" d="100"/>
        </p:scale>
        <p:origin x="-726" y="-84"/>
      </p:cViewPr>
      <p:guideLst>
        <p:guide orient="horz" pos="214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ustomXml" Target="../customXml/item1.xml"/><Relationship Id="rId28" Type="http://schemas.openxmlformats.org/officeDocument/2006/relationships/customXmlProps" Target="../customXml/itemProps2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B7EE-8553-4306-9D5A-405415FEE7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1" y="258764"/>
            <a:ext cx="3456517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58764"/>
            <a:ext cx="10166350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6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5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8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1pPr>
            <a:lvl2pPr marL="622935" indent="0">
              <a:buNone/>
              <a:defRPr sz="2435">
                <a:solidFill>
                  <a:schemeClr val="tx1">
                    <a:tint val="75000"/>
                  </a:schemeClr>
                </a:solidFill>
              </a:defRPr>
            </a:lvl2pPr>
            <a:lvl3pPr marL="12452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8681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904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1134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7357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3586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9809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4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5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9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340"/>
            </a:lvl1pPr>
            <a:lvl2pPr>
              <a:defRPr sz="3810"/>
            </a:lvl2pPr>
            <a:lvl3pPr>
              <a:defRPr sz="3280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8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40"/>
            </a:lvl1pPr>
            <a:lvl2pPr marL="622935" indent="0">
              <a:buNone/>
              <a:defRPr sz="3810"/>
            </a:lvl2pPr>
            <a:lvl3pPr marL="1245235" indent="0">
              <a:buNone/>
              <a:defRPr sz="3280"/>
            </a:lvl3pPr>
            <a:lvl4pPr marL="1868170" indent="0">
              <a:buNone/>
              <a:defRPr sz="2750"/>
            </a:lvl4pPr>
            <a:lvl5pPr marL="2490470" indent="0">
              <a:buNone/>
              <a:defRPr sz="2750"/>
            </a:lvl5pPr>
            <a:lvl6pPr marL="3113405" indent="0">
              <a:buNone/>
              <a:defRPr sz="2750"/>
            </a:lvl6pPr>
            <a:lvl7pPr marL="3735705" indent="0">
              <a:buNone/>
              <a:defRPr sz="2750"/>
            </a:lvl7pPr>
            <a:lvl8pPr marL="4358640" indent="0">
              <a:buNone/>
              <a:defRPr sz="2750"/>
            </a:lvl8pPr>
            <a:lvl9pPr marL="4980940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5" y="215906"/>
            <a:ext cx="2743201" cy="460851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9" y="215906"/>
            <a:ext cx="8026400" cy="4608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15">
                <a:solidFill>
                  <a:schemeClr val="tx1">
                    <a:tint val="75000"/>
                  </a:schemeClr>
                </a:solidFill>
              </a:defRPr>
            </a:lvl1pPr>
            <a:lvl2pPr marL="4838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74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3pPr>
            <a:lvl4pPr marL="145097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4pPr>
            <a:lvl5pPr marL="193484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5pPr>
            <a:lvl6pPr marL="241871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6pPr>
            <a:lvl7pPr marL="290258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7pPr>
            <a:lvl8pPr marL="338645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8pPr>
            <a:lvl9pPr marL="387032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2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85"/>
            </a:lvl1pPr>
            <a:lvl2pPr>
              <a:defRPr sz="2965"/>
            </a:lvl2pPr>
            <a:lvl3pPr>
              <a:defRPr sz="2540"/>
            </a:lvl3pPr>
            <a:lvl4pPr>
              <a:defRPr sz="2115"/>
            </a:lvl4pPr>
            <a:lvl5pPr>
              <a:defRPr sz="2115"/>
            </a:lvl5pPr>
            <a:lvl6pPr>
              <a:defRPr sz="2115"/>
            </a:lvl6pPr>
            <a:lvl7pPr>
              <a:defRPr sz="2115"/>
            </a:lvl7pPr>
            <a:lvl8pPr>
              <a:defRPr sz="2115"/>
            </a:lvl8pPr>
            <a:lvl9pPr>
              <a:defRPr sz="21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85"/>
            </a:lvl1pPr>
            <a:lvl2pPr marL="483870" indent="0">
              <a:buNone/>
              <a:defRPr sz="2965"/>
            </a:lvl2pPr>
            <a:lvl3pPr marL="967740" indent="0">
              <a:buNone/>
              <a:defRPr sz="2540"/>
            </a:lvl3pPr>
            <a:lvl4pPr marL="1450975" indent="0">
              <a:buNone/>
              <a:defRPr sz="2115"/>
            </a:lvl4pPr>
            <a:lvl5pPr marL="1934845" indent="0">
              <a:buNone/>
              <a:defRPr sz="2115"/>
            </a:lvl5pPr>
            <a:lvl6pPr marL="2418715" indent="0">
              <a:buNone/>
              <a:defRPr sz="2115"/>
            </a:lvl6pPr>
            <a:lvl7pPr marL="2902585" indent="0">
              <a:buNone/>
              <a:defRPr sz="2115"/>
            </a:lvl7pPr>
            <a:lvl8pPr marL="3386455" indent="0">
              <a:buNone/>
              <a:defRPr sz="2115"/>
            </a:lvl8pPr>
            <a:lvl9pPr marL="3870325" indent="0">
              <a:buNone/>
              <a:defRPr sz="21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67740" rtl="0" eaLnBrk="1" latinLnBrk="0" hangingPunct="1">
        <a:spcBef>
          <a:spcPct val="0"/>
        </a:spcBef>
        <a:buNone/>
        <a:defRPr sz="4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65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291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5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15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45235" rtl="0" eaLnBrk="1" latinLnBrk="0" hangingPunct="1">
        <a:spcBef>
          <a:spcPct val="0"/>
        </a:spcBef>
        <a:buNone/>
        <a:defRPr sz="60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725" indent="-466725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0" kern="1200">
          <a:solidFill>
            <a:schemeClr val="tx1"/>
          </a:solidFill>
          <a:latin typeface="+mn-lt"/>
          <a:ea typeface="+mn-ea"/>
          <a:cs typeface="+mn-cs"/>
        </a:defRPr>
      </a:lvl1pPr>
      <a:lvl2pPr marL="1011555" indent="-389255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10" kern="1200">
          <a:solidFill>
            <a:schemeClr val="tx1"/>
          </a:solidFill>
          <a:latin typeface="+mn-lt"/>
          <a:ea typeface="+mn-ea"/>
          <a:cs typeface="+mn-cs"/>
        </a:defRPr>
      </a:lvl2pPr>
      <a:lvl3pPr marL="155638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80" kern="1200">
          <a:solidFill>
            <a:schemeClr val="tx1"/>
          </a:solidFill>
          <a:latin typeface="+mn-lt"/>
          <a:ea typeface="+mn-ea"/>
          <a:cs typeface="+mn-cs"/>
        </a:defRPr>
      </a:lvl3pPr>
      <a:lvl4pPr marL="21793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28016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42455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0474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46697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29272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1pPr>
      <a:lvl2pPr marL="6229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2pPr>
      <a:lvl3pPr marL="12452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3pPr>
      <a:lvl4pPr marL="18681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4pPr>
      <a:lvl5pPr marL="24904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5pPr>
      <a:lvl6pPr marL="31134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6pPr>
      <a:lvl7pPr marL="37357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7pPr>
      <a:lvl8pPr marL="43586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8pPr>
      <a:lvl9pPr marL="49809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4.xml"/><Relationship Id="rId27" Type="http://schemas.openxmlformats.org/officeDocument/2006/relationships/slideLayout" Target="../slideLayouts/slideLayout12.xml"/><Relationship Id="rId26" Type="http://schemas.openxmlformats.org/officeDocument/2006/relationships/image" Target="../media/image3.png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9012994" y="788641"/>
            <a:ext cx="2061674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8681015">
            <a:off x="9474440" y="1615667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 flipH="1">
            <a:off x="8710047" y="2478002"/>
            <a:ext cx="3481952" cy="3527591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rot="19586943">
            <a:off x="9267262" y="2261145"/>
            <a:ext cx="2383298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0">
            <a:off x="8979380" y="3295458"/>
            <a:ext cx="2434516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9686398" y="1085460"/>
            <a:ext cx="2483907" cy="1513647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 rot="8948101">
            <a:off x="8493032" y="932736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2023</a:t>
            </a:r>
            <a:endParaRPr lang="zh-CN" altLang="en-US" sz="4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183515" y="2124710"/>
            <a:ext cx="103143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7740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广西壮族自治区公共资源交易平台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（百色）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ctr" defTabSz="967740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网上开标系统操作培训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86231" y="5372456"/>
            <a:ext cx="21436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7740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2023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1835" y="4816475"/>
            <a:ext cx="3570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7740"/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6463" y="76182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811" y="1271711"/>
            <a:ext cx="1133804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一、</a:t>
            </a:r>
            <a:r>
              <a:rPr lang="zh-CN" altLang="en-US" sz="2800" b="1" dirty="0">
                <a:solidFill>
                  <a:schemeClr val="bg1"/>
                </a:solidFill>
              </a:rPr>
              <a:t>选择菜单“工具”设置兼容性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视图，将网上开标系统添加到兼容性视图中：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0" y="2224846"/>
            <a:ext cx="113442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6463" y="64752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811" y="1170746"/>
            <a:ext cx="113380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二、</a:t>
            </a:r>
            <a:r>
              <a:rPr lang="zh-CN" sz="2800" b="1" dirty="0" smtClean="0">
                <a:solidFill>
                  <a:schemeClr val="bg1"/>
                </a:solidFill>
              </a:rPr>
              <a:t>受信任站点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92716"/>
            <a:ext cx="108870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6463" y="64752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811" y="1170746"/>
            <a:ext cx="113380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二、</a:t>
            </a:r>
            <a:r>
              <a:rPr lang="zh-CN" sz="2800" b="1" dirty="0" smtClean="0">
                <a:solidFill>
                  <a:schemeClr val="bg1"/>
                </a:solidFill>
              </a:rPr>
              <a:t>受信任站点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0" y="1692716"/>
            <a:ext cx="115538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TWO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功能介绍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9002" y="647811"/>
            <a:ext cx="10773111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网上开标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系统：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http://www.bsggzy.org.cn:8080/BidOpening/bidopeninghallaction/hall/login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2031365"/>
            <a:ext cx="10163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0" y="761905"/>
            <a:ext cx="110585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" y="647700"/>
            <a:ext cx="109728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171450" y="133350"/>
            <a:ext cx="5521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开标过程各角色人员操作要点</a:t>
            </a:r>
            <a:endParaRPr lang="zh-CN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819150"/>
            <a:ext cx="11663680" cy="494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THREE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系统演示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FOUR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提问解答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24" y="-18606"/>
            <a:ext cx="12192000" cy="6856950"/>
          </a:xfrm>
          <a:prstGeom prst="rect">
            <a:avLst/>
          </a:prstGeom>
          <a:solidFill>
            <a:schemeClr val="bg1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151356"/>
            <a:ext cx="12192000" cy="47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200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3050" y="259344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/>
              <a:t>目录</a:t>
            </a:r>
            <a:endParaRPr lang="zh-CN" altLang="en-US" sz="4000"/>
          </a:p>
        </p:txBody>
      </p:sp>
      <p:sp>
        <p:nvSpPr>
          <p:cNvPr id="22" name="文本框 21"/>
          <p:cNvSpPr txBox="1"/>
          <p:nvPr/>
        </p:nvSpPr>
        <p:spPr>
          <a:xfrm>
            <a:off x="4543425" y="931562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/>
              <a:t>CONTENTS</a:t>
            </a:r>
            <a:endParaRPr lang="zh-CN" altLang="en-US" sz="4000"/>
          </a:p>
        </p:txBody>
      </p:sp>
      <p:cxnSp>
        <p:nvCxnSpPr>
          <p:cNvPr id="7" name="直接连接符 6"/>
          <p:cNvCxnSpPr/>
          <p:nvPr/>
        </p:nvCxnSpPr>
        <p:spPr>
          <a:xfrm>
            <a:off x="5667375" y="1782323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2085503" y="2873638"/>
            <a:ext cx="329794" cy="485323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1F497D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54200" y="4361815"/>
            <a:ext cx="96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 smtClean="0">
                <a:solidFill>
                  <a:schemeClr val="bg1"/>
                </a:solidFill>
                <a:latin typeface="+mn-ea"/>
              </a:rPr>
              <a:t>概述</a:t>
            </a:r>
            <a:endParaRPr 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17607" y="4361912"/>
            <a:ext cx="173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功能介绍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55161" y="4361529"/>
            <a:ext cx="173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系统演示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55245" y="4361814"/>
            <a:ext cx="173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提问解答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4533307" y="2922211"/>
            <a:ext cx="416060" cy="409233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7099406" y="2911836"/>
            <a:ext cx="416706" cy="400109"/>
          </a:xfrm>
          <a:custGeom>
            <a:avLst/>
            <a:gdLst>
              <a:gd name="T0" fmla="*/ 43 w 44"/>
              <a:gd name="T1" fmla="*/ 22 h 43"/>
              <a:gd name="T2" fmla="*/ 43 w 44"/>
              <a:gd name="T3" fmla="*/ 22 h 43"/>
              <a:gd name="T4" fmla="*/ 38 w 44"/>
              <a:gd name="T5" fmla="*/ 19 h 43"/>
              <a:gd name="T6" fmla="*/ 31 w 44"/>
              <a:gd name="T7" fmla="*/ 23 h 43"/>
              <a:gd name="T8" fmla="*/ 30 w 44"/>
              <a:gd name="T9" fmla="*/ 24 h 43"/>
              <a:gd name="T10" fmla="*/ 30 w 44"/>
              <a:gd name="T11" fmla="*/ 25 h 43"/>
              <a:gd name="T12" fmla="*/ 29 w 44"/>
              <a:gd name="T13" fmla="*/ 24 h 43"/>
              <a:gd name="T14" fmla="*/ 28 w 44"/>
              <a:gd name="T15" fmla="*/ 23 h 43"/>
              <a:gd name="T16" fmla="*/ 22 w 44"/>
              <a:gd name="T17" fmla="*/ 19 h 43"/>
              <a:gd name="T18" fmla="*/ 16 w 44"/>
              <a:gd name="T19" fmla="*/ 23 h 43"/>
              <a:gd name="T20" fmla="*/ 15 w 44"/>
              <a:gd name="T21" fmla="*/ 24 h 43"/>
              <a:gd name="T22" fmla="*/ 14 w 44"/>
              <a:gd name="T23" fmla="*/ 25 h 43"/>
              <a:gd name="T24" fmla="*/ 13 w 44"/>
              <a:gd name="T25" fmla="*/ 24 h 43"/>
              <a:gd name="T26" fmla="*/ 13 w 44"/>
              <a:gd name="T27" fmla="*/ 23 h 43"/>
              <a:gd name="T28" fmla="*/ 6 w 44"/>
              <a:gd name="T29" fmla="*/ 19 h 43"/>
              <a:gd name="T30" fmla="*/ 1 w 44"/>
              <a:gd name="T31" fmla="*/ 22 h 43"/>
              <a:gd name="T32" fmla="*/ 1 w 44"/>
              <a:gd name="T33" fmla="*/ 22 h 43"/>
              <a:gd name="T34" fmla="*/ 0 w 44"/>
              <a:gd name="T35" fmla="*/ 21 h 43"/>
              <a:gd name="T36" fmla="*/ 0 w 44"/>
              <a:gd name="T37" fmla="*/ 21 h 43"/>
              <a:gd name="T38" fmla="*/ 22 w 44"/>
              <a:gd name="T39" fmla="*/ 5 h 43"/>
              <a:gd name="T40" fmla="*/ 44 w 44"/>
              <a:gd name="T41" fmla="*/ 21 h 43"/>
              <a:gd name="T42" fmla="*/ 44 w 44"/>
              <a:gd name="T43" fmla="*/ 21 h 43"/>
              <a:gd name="T44" fmla="*/ 43 w 44"/>
              <a:gd name="T45" fmla="*/ 22 h 43"/>
              <a:gd name="T46" fmla="*/ 24 w 44"/>
              <a:gd name="T47" fmla="*/ 36 h 43"/>
              <a:gd name="T48" fmla="*/ 17 w 44"/>
              <a:gd name="T49" fmla="*/ 43 h 43"/>
              <a:gd name="T50" fmla="*/ 10 w 44"/>
              <a:gd name="T51" fmla="*/ 36 h 43"/>
              <a:gd name="T52" fmla="*/ 12 w 44"/>
              <a:gd name="T53" fmla="*/ 34 h 43"/>
              <a:gd name="T54" fmla="*/ 13 w 44"/>
              <a:gd name="T55" fmla="*/ 36 h 43"/>
              <a:gd name="T56" fmla="*/ 17 w 44"/>
              <a:gd name="T57" fmla="*/ 39 h 43"/>
              <a:gd name="T58" fmla="*/ 20 w 44"/>
              <a:gd name="T59" fmla="*/ 36 h 43"/>
              <a:gd name="T60" fmla="*/ 20 w 44"/>
              <a:gd name="T61" fmla="*/ 20 h 43"/>
              <a:gd name="T62" fmla="*/ 22 w 44"/>
              <a:gd name="T63" fmla="*/ 20 h 43"/>
              <a:gd name="T64" fmla="*/ 24 w 44"/>
              <a:gd name="T65" fmla="*/ 20 h 43"/>
              <a:gd name="T66" fmla="*/ 24 w 44"/>
              <a:gd name="T67" fmla="*/ 36 h 43"/>
              <a:gd name="T68" fmla="*/ 24 w 44"/>
              <a:gd name="T69" fmla="*/ 4 h 43"/>
              <a:gd name="T70" fmla="*/ 22 w 44"/>
              <a:gd name="T71" fmla="*/ 4 h 43"/>
              <a:gd name="T72" fmla="*/ 20 w 44"/>
              <a:gd name="T73" fmla="*/ 4 h 43"/>
              <a:gd name="T74" fmla="*/ 20 w 44"/>
              <a:gd name="T75" fmla="*/ 2 h 43"/>
              <a:gd name="T76" fmla="*/ 22 w 44"/>
              <a:gd name="T77" fmla="*/ 0 h 43"/>
              <a:gd name="T78" fmla="*/ 24 w 44"/>
              <a:gd name="T79" fmla="*/ 2 h 43"/>
              <a:gd name="T80" fmla="*/ 24 w 44"/>
              <a:gd name="T81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" h="43">
                <a:moveTo>
                  <a:pt x="43" y="22"/>
                </a:moveTo>
                <a:cubicBezTo>
                  <a:pt x="43" y="22"/>
                  <a:pt x="43" y="22"/>
                  <a:pt x="43" y="22"/>
                </a:cubicBezTo>
                <a:cubicBezTo>
                  <a:pt x="41" y="20"/>
                  <a:pt x="40" y="19"/>
                  <a:pt x="38" y="19"/>
                </a:cubicBezTo>
                <a:cubicBezTo>
                  <a:pt x="35" y="19"/>
                  <a:pt x="33" y="21"/>
                  <a:pt x="31" y="23"/>
                </a:cubicBezTo>
                <a:cubicBezTo>
                  <a:pt x="31" y="23"/>
                  <a:pt x="31" y="24"/>
                  <a:pt x="30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4"/>
                  <a:pt x="28" y="23"/>
                  <a:pt x="28" y="23"/>
                </a:cubicBezTo>
                <a:cubicBezTo>
                  <a:pt x="27" y="21"/>
                  <a:pt x="24" y="19"/>
                  <a:pt x="22" y="19"/>
                </a:cubicBezTo>
                <a:cubicBezTo>
                  <a:pt x="19" y="19"/>
                  <a:pt x="17" y="21"/>
                  <a:pt x="16" y="23"/>
                </a:cubicBezTo>
                <a:cubicBezTo>
                  <a:pt x="15" y="23"/>
                  <a:pt x="15" y="24"/>
                  <a:pt x="15" y="24"/>
                </a:cubicBezTo>
                <a:cubicBezTo>
                  <a:pt x="15" y="25"/>
                  <a:pt x="15" y="25"/>
                  <a:pt x="14" y="25"/>
                </a:cubicBezTo>
                <a:cubicBezTo>
                  <a:pt x="14" y="25"/>
                  <a:pt x="14" y="25"/>
                  <a:pt x="13" y="24"/>
                </a:cubicBezTo>
                <a:cubicBezTo>
                  <a:pt x="13" y="24"/>
                  <a:pt x="13" y="23"/>
                  <a:pt x="13" y="23"/>
                </a:cubicBezTo>
                <a:cubicBezTo>
                  <a:pt x="11" y="21"/>
                  <a:pt x="9" y="19"/>
                  <a:pt x="6" y="19"/>
                </a:cubicBezTo>
                <a:cubicBezTo>
                  <a:pt x="4" y="19"/>
                  <a:pt x="3" y="20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1"/>
                  <a:pt x="12" y="5"/>
                  <a:pt x="22" y="5"/>
                </a:cubicBezTo>
                <a:cubicBezTo>
                  <a:pt x="32" y="5"/>
                  <a:pt x="42" y="1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3" y="22"/>
                </a:cubicBezTo>
                <a:close/>
                <a:moveTo>
                  <a:pt x="24" y="36"/>
                </a:moveTo>
                <a:cubicBezTo>
                  <a:pt x="24" y="40"/>
                  <a:pt x="21" y="43"/>
                  <a:pt x="17" y="43"/>
                </a:cubicBezTo>
                <a:cubicBezTo>
                  <a:pt x="13" y="43"/>
                  <a:pt x="10" y="40"/>
                  <a:pt x="10" y="36"/>
                </a:cubicBezTo>
                <a:cubicBezTo>
                  <a:pt x="10" y="35"/>
                  <a:pt x="11" y="34"/>
                  <a:pt x="12" y="34"/>
                </a:cubicBezTo>
                <a:cubicBezTo>
                  <a:pt x="13" y="34"/>
                  <a:pt x="13" y="35"/>
                  <a:pt x="13" y="36"/>
                </a:cubicBezTo>
                <a:cubicBezTo>
                  <a:pt x="13" y="38"/>
                  <a:pt x="15" y="39"/>
                  <a:pt x="17" y="39"/>
                </a:cubicBezTo>
                <a:cubicBezTo>
                  <a:pt x="19" y="39"/>
                  <a:pt x="20" y="38"/>
                  <a:pt x="20" y="36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2" y="20"/>
                </a:cubicBezTo>
                <a:cubicBezTo>
                  <a:pt x="23" y="20"/>
                  <a:pt x="23" y="20"/>
                  <a:pt x="24" y="20"/>
                </a:cubicBezTo>
                <a:lnTo>
                  <a:pt x="24" y="36"/>
                </a:lnTo>
                <a:close/>
                <a:moveTo>
                  <a:pt x="24" y="4"/>
                </a:moveTo>
                <a:cubicBezTo>
                  <a:pt x="23" y="4"/>
                  <a:pt x="23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lnTo>
                  <a:pt x="24" y="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9725456" y="2894187"/>
            <a:ext cx="523444" cy="51568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3153" y="3528238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ONE</a:t>
            </a:r>
            <a:endParaRPr lang="zh-CN" alt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40436" y="3532454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TWO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4892" y="3528237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THREE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69933" y="3577164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FOUR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梯形 19"/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 smtClean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THANKS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9480" y="2240294"/>
            <a:ext cx="572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感谢观看与指导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4F81BD"/>
                </a:solidFill>
              </a:rPr>
              <a:t>PART  ONE</a:t>
            </a:r>
            <a:endParaRPr lang="zh-CN" altLang="en-US" sz="4800" b="1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1416" y="2886483"/>
            <a:ext cx="649345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sz="5400" b="1" dirty="0">
                <a:solidFill>
                  <a:schemeClr val="bg1"/>
                </a:solidFill>
                <a:latin typeface="+mn-ea"/>
              </a:rPr>
              <a:t>概述</a:t>
            </a:r>
            <a:endParaRPr lang="zh-CN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222885" y="182880"/>
            <a:ext cx="27628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概述</a:t>
            </a:r>
            <a:endParaRPr lang="zh-CN" alt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空心弧 179"/>
          <p:cNvSpPr/>
          <p:nvPr>
            <p:custDataLst>
              <p:tags r:id="rId1"/>
            </p:custDataLst>
          </p:nvPr>
        </p:nvSpPr>
        <p:spPr>
          <a:xfrm rot="9000000">
            <a:off x="1149159" y="1611391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1" name="空心弧 180"/>
          <p:cNvSpPr/>
          <p:nvPr>
            <p:custDataLst>
              <p:tags r:id="rId2"/>
            </p:custDataLst>
          </p:nvPr>
        </p:nvSpPr>
        <p:spPr>
          <a:xfrm rot="12600000">
            <a:off x="1149159" y="1611391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2" name="空心弧 181"/>
          <p:cNvSpPr/>
          <p:nvPr>
            <p:custDataLst>
              <p:tags r:id="rId3"/>
            </p:custDataLst>
          </p:nvPr>
        </p:nvSpPr>
        <p:spPr>
          <a:xfrm rot="1800000">
            <a:off x="1149159" y="1611391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9E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3" name="空心弧 182"/>
          <p:cNvSpPr/>
          <p:nvPr>
            <p:custDataLst>
              <p:tags r:id="rId4"/>
            </p:custDataLst>
          </p:nvPr>
        </p:nvSpPr>
        <p:spPr>
          <a:xfrm rot="19800000">
            <a:off x="1149159" y="1611391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8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" name="空心弧 215"/>
          <p:cNvSpPr/>
          <p:nvPr>
            <p:custDataLst>
              <p:tags r:id="rId5"/>
            </p:custDataLst>
          </p:nvPr>
        </p:nvSpPr>
        <p:spPr>
          <a:xfrm rot="5400000">
            <a:off x="1149159" y="1611392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7" name="空心弧 216"/>
          <p:cNvSpPr/>
          <p:nvPr>
            <p:custDataLst>
              <p:tags r:id="rId6"/>
            </p:custDataLst>
          </p:nvPr>
        </p:nvSpPr>
        <p:spPr>
          <a:xfrm rot="16200000">
            <a:off x="1149159" y="1611391"/>
            <a:ext cx="3870882" cy="3870882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1D6D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8" name="Freeform 148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661168" y="4659532"/>
            <a:ext cx="311185" cy="397989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id-ID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9" name="settings_320253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3617464" y="2075686"/>
            <a:ext cx="398591" cy="397989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0" name="placeholder_286118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442961" y="3321631"/>
            <a:ext cx="339248" cy="397989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1" name="statistical-chart_64023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050392" y="4557816"/>
            <a:ext cx="354771" cy="397989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wifi-cloud_72981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320661" y="3321631"/>
            <a:ext cx="396973" cy="397989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3" name="two-coin-stacks_72132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2090115" y="2075686"/>
            <a:ext cx="403698" cy="397989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矩形: 圆角 223"/>
          <p:cNvSpPr/>
          <p:nvPr>
            <p:custDataLst>
              <p:tags r:id="rId13"/>
            </p:custDataLst>
          </p:nvPr>
        </p:nvSpPr>
        <p:spPr>
          <a:xfrm>
            <a:off x="6536463" y="1219865"/>
            <a:ext cx="5287723" cy="1263139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矩形: 圆角 224"/>
          <p:cNvSpPr/>
          <p:nvPr>
            <p:custDataLst>
              <p:tags r:id="rId14"/>
            </p:custDataLst>
          </p:nvPr>
        </p:nvSpPr>
        <p:spPr>
          <a:xfrm>
            <a:off x="6818932" y="865047"/>
            <a:ext cx="4724055" cy="492630"/>
          </a:xfrm>
          <a:prstGeom prst="roundRect">
            <a:avLst>
              <a:gd name="adj" fmla="val 50000"/>
            </a:avLst>
          </a:prstGeom>
          <a:solidFill>
            <a:srgbClr val="1D6D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>
            <p:custDataLst>
              <p:tags r:id="rId15"/>
            </p:custDataLst>
          </p:nvPr>
        </p:nvSpPr>
        <p:spPr>
          <a:xfrm>
            <a:off x="7675052" y="882019"/>
            <a:ext cx="3010545" cy="4878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何为不见面开标</a:t>
            </a:r>
            <a:endParaRPr lang="zh-CN" altLang="en-US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7" name="文本框 226"/>
          <p:cNvSpPr txBox="1"/>
          <p:nvPr>
            <p:custDataLst>
              <p:tags r:id="rId16"/>
            </p:custDataLst>
          </p:nvPr>
        </p:nvSpPr>
        <p:spPr>
          <a:xfrm>
            <a:off x="6818166" y="1632551"/>
            <a:ext cx="4724117" cy="8411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投标人、监督人员、招标代理等参与开标相关方，通过网络远程参与开标。</a:t>
            </a:r>
            <a:endParaRPr lang="zh-CN" altLang="en-US" sz="14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</a:pPr>
            <a:endParaRPr lang="en-US" altLang="zh-CN" sz="14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8" name="矩形: 圆角 227"/>
          <p:cNvSpPr/>
          <p:nvPr>
            <p:custDataLst>
              <p:tags r:id="rId17"/>
            </p:custDataLst>
          </p:nvPr>
        </p:nvSpPr>
        <p:spPr>
          <a:xfrm>
            <a:off x="6536690" y="2853055"/>
            <a:ext cx="5287645" cy="1463040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矩形: 圆角 228"/>
          <p:cNvSpPr/>
          <p:nvPr>
            <p:custDataLst>
              <p:tags r:id="rId18"/>
            </p:custDataLst>
          </p:nvPr>
        </p:nvSpPr>
        <p:spPr>
          <a:xfrm>
            <a:off x="6818297" y="2600337"/>
            <a:ext cx="4724055" cy="492630"/>
          </a:xfrm>
          <a:prstGeom prst="roundRect">
            <a:avLst>
              <a:gd name="adj" fmla="val 50000"/>
            </a:avLst>
          </a:prstGeom>
          <a:solidFill>
            <a:srgbClr val="008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文本框 229"/>
          <p:cNvSpPr txBox="1"/>
          <p:nvPr>
            <p:custDataLst>
              <p:tags r:id="rId19"/>
            </p:custDataLst>
          </p:nvPr>
        </p:nvSpPr>
        <p:spPr>
          <a:xfrm>
            <a:off x="7675052" y="2602704"/>
            <a:ext cx="3010545" cy="4878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不见面开标参与方式</a:t>
            </a:r>
            <a:endParaRPr lang="zh-CN" altLang="en-US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文本框 230"/>
          <p:cNvSpPr txBox="1"/>
          <p:nvPr>
            <p:custDataLst>
              <p:tags r:id="rId20"/>
            </p:custDataLst>
          </p:nvPr>
        </p:nvSpPr>
        <p:spPr>
          <a:xfrm>
            <a:off x="6818297" y="3178667"/>
            <a:ext cx="4724055" cy="7484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代理到交易中心开标直播大厅，登陆网上开标子系统进行直播开标。</a:t>
            </a:r>
            <a:endParaRPr lang="zh-CN" altLang="en-US" sz="14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投标人、监督人员、交易中心工作人员登陆网上开标子系统进行直播开标</a:t>
            </a:r>
            <a:endParaRPr lang="zh-CN" altLang="en-US" sz="14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2" name="矩形: 圆角 231"/>
          <p:cNvSpPr/>
          <p:nvPr>
            <p:custDataLst>
              <p:tags r:id="rId21"/>
            </p:custDataLst>
          </p:nvPr>
        </p:nvSpPr>
        <p:spPr>
          <a:xfrm>
            <a:off x="6536463" y="4690444"/>
            <a:ext cx="5287723" cy="1263139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矩形: 圆角 232"/>
          <p:cNvSpPr/>
          <p:nvPr>
            <p:custDataLst>
              <p:tags r:id="rId22"/>
            </p:custDataLst>
          </p:nvPr>
        </p:nvSpPr>
        <p:spPr>
          <a:xfrm>
            <a:off x="6818297" y="4437862"/>
            <a:ext cx="4724055" cy="492630"/>
          </a:xfrm>
          <a:prstGeom prst="roundRect">
            <a:avLst>
              <a:gd name="adj" fmla="val 50000"/>
            </a:avLst>
          </a:prstGeom>
          <a:solidFill>
            <a:srgbClr val="009E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文本框 233"/>
          <p:cNvSpPr txBox="1"/>
          <p:nvPr>
            <p:custDataLst>
              <p:tags r:id="rId23"/>
            </p:custDataLst>
          </p:nvPr>
        </p:nvSpPr>
        <p:spPr>
          <a:xfrm>
            <a:off x="7675052" y="4440228"/>
            <a:ext cx="3010545" cy="4878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不见面开标要求</a:t>
            </a:r>
            <a:endParaRPr lang="zh-CN" altLang="en-US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文本框 234"/>
          <p:cNvSpPr txBox="1"/>
          <p:nvPr>
            <p:custDataLst>
              <p:tags r:id="rId24"/>
            </p:custDataLst>
          </p:nvPr>
        </p:nvSpPr>
        <p:spPr>
          <a:xfrm>
            <a:off x="6818297" y="5016192"/>
            <a:ext cx="4724055" cy="7484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投标人专职人员必须办理个人电子签章（可以是有介质电子签章、也可以是无介质签章）</a:t>
            </a:r>
            <a:endParaRPr lang="zh-CN" altLang="en-US" sz="1400" spc="1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38" name="图片 13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590852" y="2823509"/>
            <a:ext cx="987492" cy="1446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流程介绍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"/>
          <p:cNvSpPr txBox="1"/>
          <p:nvPr>
            <p:custDataLst>
              <p:tags r:id="rId1"/>
            </p:custDataLst>
          </p:nvPr>
        </p:nvSpPr>
        <p:spPr>
          <a:xfrm>
            <a:off x="3609048" y="391886"/>
            <a:ext cx="5182866" cy="780109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网上开标总体流程</a:t>
            </a:r>
            <a:endParaRPr lang="zh-CN" altLang="en-US" sz="3600" b="1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0" name="ECB019B1-382A-4266-B25C-5B523AA43C14-1" descr="C:/Users/Administrator/AppData/Local/Temp/wpp.EaiHV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6" y="1977708"/>
            <a:ext cx="10155555" cy="3754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6303" y="102471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系统要求及运行环境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6811" y="1700336"/>
            <a:ext cx="579120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一、开标电脑环境要求：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内容占位符 2" descr="7b0a202020202262756c6c6574223a20227b5c2263617465676f727949645c223a31303030362c5c2274656d706c61746549645c223a32303233313235327d220a7d0a"/>
          <p:cNvSpPr txBox="1"/>
          <p:nvPr/>
        </p:nvSpPr>
        <p:spPr>
          <a:xfrm>
            <a:off x="859790" y="2222500"/>
            <a:ext cx="9937115" cy="3200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提前安装好新点驱动(广西互通版)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提前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安装好新点直播播放器1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exe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提前做好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IE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配置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专职投标员提前办理个人电子签章（有介质的或桂交易移动签章均可）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1698" y="76182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系统驱动程序软件下载地址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7215" y="1285046"/>
            <a:ext cx="11684894" cy="164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https://download.bqpoint.com/download/downloaddetail.html?SourceFrom=Ztb&amp;ZtbSoftXiaQuCode=1901&amp;ZtbSoftType=DR</a:t>
            </a:r>
            <a:r>
              <a:rPr lang="zh-CN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=Ztb&amp;ZtbSoftXiaQuCode=1901&amp;ZtbSoftType=DRggzy.gxzf.gov.cn/gxzbw/</a:t>
            </a:r>
            <a:endParaRPr lang="zh-CN" altLang="zh-CN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705" y="2393315"/>
            <a:ext cx="8181340" cy="434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2287905"/>
            <a:ext cx="8450580" cy="445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7215" y="1285046"/>
            <a:ext cx="11684894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Ztb&amp;ZtbSoftXiaQuCode=1901&amp;ZtbSoftType=DRggzy.gxzf.gov.cn/gxzbw/</a:t>
            </a:r>
            <a:endParaRPr lang="zh-CN" altLang="zh-CN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365" y="1782445"/>
            <a:ext cx="106146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直播安装包下载：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、如首次使用系统且未安装直播控件，在系统登陆界面有如下提示，点击【确认】按提示安装即可。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782872"/>
            <a:ext cx="10534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1990" y="762000"/>
            <a:ext cx="106146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直播安装包下载：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、如首次使用系统且未安装直播控件，进入项目后有如下提示，点击【确认】按提示安装即可。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7215" y="1285046"/>
            <a:ext cx="11684894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Ztb&amp;ZtbSoftXiaQuCode=1901&amp;ZtbSoftType=DRggzy.gxzf.gov.cn/gxzbw/</a:t>
            </a:r>
            <a:endParaRPr lang="zh-CN" altLang="zh-CN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" y="1511300"/>
            <a:ext cx="10805160" cy="517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3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20168787_3*l_x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20168787_3*l_x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3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3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3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3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3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3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3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3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3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3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3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3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3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3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68787_3*l_i*1_4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0189_2*a*1"/>
  <p:tag name="KSO_WM_TEMPLATE_CATEGORY" val="diagram"/>
  <p:tag name="KSO_WM_TEMPLATE_INDEX" val="20200189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3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3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68787_3*l_i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3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5"/>
  <p:tag name="KSO_WM_UNIT_ID" val="diagram20168787_3*l_x*1_5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3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3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U4NzM1ODU4OTI2IiwKCSJHcm91cElkIiA6ICI3NjIyMzA4ODgiLAoJIkltYWdlIiA6ICJpVkJPUncwS0dnb0FBQUFOU1VoRVVnQUFBM3dBQUFKWkNBWUFBQUR5QWpjVEFBQUFDWEJJV1hNQUFBc1RBQUFMRXdFQW1wd1lBQUFnQUVsRVFWUjRuT3pkZTN4Y1paMC84TTl6NWo1SkpwUDdyYm0xYVpxa054b29GQkNwb3F5QW9xeFdWcWtWeEVWeGRkMzE1OHFDcS81YzEwVlkxNzJnOG5OWFhWUW9LbDZxcUlqQWdsSkJXdWd0YldpYUpzMzlmay9tUG5PZTN4K1RDV2x5WnVaTUxqT1Q4bm0vWHJ4TTVwdzU4MHo5VEdhKzg5d0F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ZWowVEFKeXoveHVOTW50T29teExhaEVwSzNTZFhBQ1dGYm9XRVJHdFViSGU0SW1JNk1MbmJHeHNIRDl5NUVnSmdBR3RFOHhtYzkyV0xWdGVQWExraU83M2pLcXFxdjJLb3RqYTI5dHYwbkc2Mld3MnI5ZDdiYi9mZjNyZXJ5YXoyYnhCNzMwMXJ0VUdJRmhRVVBBeGw4djFvdHZ0UGhJNVpyUFpLZ3dHUS9YTXpNenpOcHV0ckthbTVuQlRVMU1aZ05CU0gyKytyVnUzRHB3NWMrWU5QcC92N0x5YnMrcnI2Lzg0T0RqNDcyTmpZOStkdmMwQXdLVGprdDc1djZ4ZnYvNnhVQ2prNmV6czNLZDFzc1ZpcWEydnJ6OXk3Tml4ektVOUF5SWlXZ3VNcVc0QUVSRWxuZFZxdFJZRGdNRmdjQUNBM1c0dlYxWFZxbld5d1dBb203MVRWZVEycjlmYllUYWI2Nkk5Z05mclBWcGFXbnEvMCttODBlMTJuOUU2SjFLNG1jM205VnUyYkhsVmIrUG5GNTVXcTdXc29hRkI5MzBYYW01dXJ2WjZ2UjNaMmRudktDd3MvTVNwVTZjYUFiZ0JJRHM3KzdhQ2dvS1BORFUxbFVrcGpTYVRxUWlBakhZdHJYOFB2OS9mRHNDdmRiN0paQ3FTVWk1OEg1NGVIUjE5cUtxcTZ0c21rNmx3Y0hEd0t5VWxKWGVYbEpSOEtkNXpXVkNRTzdPeXN0N2UxdFoyUTdUenBaU0tvaWdaOGE1TFJFUnJHd3MrSXFMWG1jek16RjIxdGJYUHpyK3RycTd1VUx6N05UUTBuSXY4Zk9USUVaT2VJbTM5K3ZXL2lIWnNZWTlodkI3RVNFL2ovTnU4WG05SGpQdUp4c1pHOWVUSmsvVUxlZ1VYNmUzdC9jdE5telkxcjF1Mzd0NmVucDVQQW9EVDZieko1WEs5YURhYk4xa3NsdkxaTnRUT3Y1L2Y3KzlDdUVBMGF2MTc2SG5zaFlhR2hyNG1oRkJ0TnRzT0FLYisvdjRIeHNmSEg0NTJ2c0ZnMkxCcDA2YW5BY0JtcysycXI2OS9NWEtzdHJiMkdRQ1FVdnFPSGoycVdkQVRFZEdGalFVZkVkSHJ6TXpNekhQemlxUWxEK2xjOEx1eHBLVGs3eWNtSnI3bjhYaTZGMTRqUHovL3d5TWpJNytLOWhqTDFkallHTFhuTFZwaE9yLzlIbytudTcrLy8zTjVlWGwzQUxCbVpHVFUyZTMyN1hhN2ZidlQ2Znp6YU5kcWFXbDVxOHZsZWpyeSs2bFRwelpHaG1oRzJoU3JKOVJxdFZZRGdOL3ZId2N3Mk5qWUtFK2VQRmsvT0RqNDcvTk9tL1I2dlpQUnJtRTJtK2NLT1kvSGM3UzV1Ym02cXFycWh5Nlg2L0R3OFBDL3poNlNXZ1h6L0hZQ1N5dFFpWWdvdmJIZ0l5SWlORFkyOWkvekVwYmMzTnpiSEE3SFcxcGFXdDZFZVVNZkxSYkx4dkx5OGdjdEZrdGRiMi92cDVmNU9GRzF0Ylg5bWRmcmJZLzhMcVUwYmRteXBmbk1tVE52RGdRQ2MwV28xV3BkdjJIRGhpY1gzbjl3Y1BDQndjSEIvd0xnemMvUC81VEg0em4yNnF1djdnQUFzOW5jc0huejVtTkhqeDQxSjlxdVdEMmhOVFUxdndHQTRlSGhiM1IzZDM5OC9yRm9CVnBFbEo1Tm45ZnI5ZHBzdGt1NnU3di9zcXlzN090OWZYMGY5WGc4UFpIQzgrVEprL1ZBdU5pc3FhbjVUZVQzUkliVkVoSFIyc0dDajRpSTBOTFNzczNsY2cxckhjdkt5cXJadUhIajgzRXU0ZXJzN0x5OXRyYjIyWUtDZ284TkR3OS9JM0pnM2JwMVgvWDcvUjI5dmIxZmlIV0JXRDFod0d1OVlkRjRQSjR1djk4L2Z3RVVHd0NFUXFFMm44L1hGYmx4NGJ3NW04MjJMbktiMSt2dEJaRHJkRHJmMGRYVk5WZUFtVXdtazVReUdPdnhvNGsyNURUU214ZXZSeTFTa0VWRUNyVm81eGNWRmIzUDQvR2NjTGxjVGRuWjJUZDBkM2VmdHlqTHdzZGpqeDRSMFlXTkJSOFJFV0cyMk5NY2J1bnorV0p0eWVBd204MmxBT0QzK3dkR1JrYSs3ZkY0bWlQRlcxWlcxczdzN093Yk96czdieldiemVXUk95bUs0cC9mR3djc3Y0Y3AydjNyNitzN1k5MnZwcWJtVHlhVHFReVlHOUo0N3N5Wk05czlIczhFZ0V3QU1CcU5SYXFxdWlPL0x6QVQrY0ZzTmhjcml1SmRjTnlhbTV0N3k5alkyQThCdUJKNFNnQVNMOGh5Y25JK09EbzYrdTFFSDRlSWlDNU1MUGlJaUdqSlF6cHpjbkp1cks2dS9zSDgyL0x6OHorODhMekt5c3FINXYvdTgvbmFUcDA2VlFPRUM4WHU3dTVQREE4UGZ6M093emtMQ2dyMlJqdlkwdEx5bGxBbzFCYjVYVkdVdkxxNnVwZGJXbG91Q29WQ2MzUGc1aTl5QWdCTlRVMGJFRjdneFFNQUZSVVYzOHJQei8rZzFtTTBOalpPTDd4dGZnOWVsSjdRelBMeThxOVpMSmJxL3Y3K2Y0anpIQmRaMlBNWnI2ZHpkdTdoQStYbDVROEE0VUo0ZW5yNm1jN096by9IdWg4UkVWMllXUEFSRWRGNVF6b2JHeHY3VzF0YnI1cWVuajRMNkJ2U21jZ2VmZk5GaXBuSnljbW41eGMya2UwTUZoWTc4ODliMlBNVkNBUjYvWDUveDd4cjJ3QklsOHQxRXZQMnpwdS95TWtzMy94ZnVycTYvblo0ZVBpOHdxeXdzUENmalVaamJsOWYzMGRqUForV2xwYnRMcGVySFRpdk9Cd1pIQno4YWxGUjBUM2o0K1BmOW5xOUhkR3ZzRmlpUForblRwM2FHUGw1OCtiTnJXMXRiWDhXQ0FST0FuQUFyMjJ2b2JYZEJoRVJYWGhZOEJFUnZiNU5hQlZyUHA5dkJMTkRQS2VucHdlaUZYU0tvaWdBMUtVK2VMUmlKakszTFpGRlM2S2QyOWpZbU9qY3UzR1B4ek0rNy9kQ3A5TjVvNklvR1M2WDY3YUJnWUYvUnBUTjE0UEJvQnZ6aG5oR0RBd00vSHRoWWVFbmk0dUx2OXpSMFhGTElvMVorRHpqTGVheVlDUDN5TnpHUHJQWjdBRE8zMTVENjNjaUlycXdzT0FqSW5xZHNWZ3NOWnMzYjI2TmRVNnNnc0x2OTNlZVBIbXlDZ0NFRURaVlZYM1J6dFZqNGNJbEM3ZFlXSGhjcStEcDdlMzlXNnZWZXZIQXdNQVhJN2VWbEpSOHptZzBGbW1zZmxsU1ZsYjJMenFiWjkrMGFkT1AvWDUvMStEZzRKZkx5OHUvNVhBNDN0TGQzZjErajhmVG04RFRuTzdzN1B5bzMrL3ZTZUErcXlKU1FDN2NiaVBXMWhaRVJMUjJzZUFqSW5xZDhmbDhIYzNOell2bWdSVVVGUHkxdytHNHdXS3gxSG84bmhOdXQvdjR3TURBUHdvaHp1c2htLys3MFdnc0RvVkNZOGxvZHl4VFUxTS9MU29xK3B6UDV6c3hNRER3THdCc1dWbFoxdzRPRG41cFlZK1h6K2M3ZS9yMDZWM3hybW14V0RaVVYxZi8wR3cyVjdhMHRGemw4L2xhWEM3WDBRMGJOaHpZdUhIajBiYTJ0dmU1WEs1bjlMWnhjbkx5SjB0NGFrc3B4R3hXcTdYWVpES1ZBa0JSVWRFZHFxcXF3OFBEWE1pRmlPaDFpQVVmRWRIclQzRCtQREt6MlZ4WFdWbjVnQkRDY3VyVXFTc2FHeHRIdXJ1N2I4bkp5Ym16dXJyNngzMTlmWGRQVFUwdDJyY09BT3gyK3phZno5ZW1kU3laUEI1UGQzdDcrM3MyYnR6NGhNMW0yNm1xcWxkUkZQdlEwTkNqUzdpY0tDMHQvVUpoWWVGbi9INS94K25UcDkvbzkvdGJBTURuODUxcGJtNit2S2FtNXNlMXRiVlBuamx6NW0zek4xNlAxM082RkF1M1pZZ2xKeWRuYjNWMTlROVVWWFZINWpNYURJWThqOGZ6NGtxM2k0aUkxZ1lXZkVSRXIxTVdpNlcydUxqNE16azVPZThmR2hyNmw3Nit2bi9FN053MHY5OGY3Tzd1L2l1SHczRkRaV1hsZHdLQndNRG82T2hETXpNenYvQjRQSkZOekxNZERzZTFnNE9ELzc2Y2RoaU5ScnZmNzlmYTdpRENnUFBmcnd4YUo4M016RHpiMWRWMVIyVmw1ZmNBd08xMnYyUzMyemU0M2U2WDR6UkJsSldWZlJVQW5FN25tNGFHaGs2SFFpSHYwTkRRZi9iMTlYMEppN2RTbUR4Nzl1d05KU1VsZDdsY3JqL01QOURXMXZabkhvK25DNGk3MklvQ0FFS0lxTDEzZnIrL3M3VzE5U29kMnpMTXpmRWJIeC8veGZqNGVCR0FJU0RjTzlqWDEzZXYzKzgvSFZuc3htS3gxQUNBMVdxdG1QODdFUkZkbUZqd0VSRzl6dGp0OXRKMTY5YjlLRE16ODBxWHkvV0gxdGJXeTF3dVY1UFd1Vk5UVTc5dWFtcmFXRmhZZUdkeGNmSGRKcFBwZ1ltSmljZmIyOXR2TEM4dnYxY0lZUjRmSC8vT2N0cFRWMWYzU3F6alc3WnNPUm5uRXNKbXMxMmFuNS8vd2J5OHZGc0RnY0RBMU5UVXI3T3pzOTlaVjFkM09CQUlETHBjcmhlOFh1OUpuOC9YRmd3RysvMSsvNFRCWUhBSGc4SHBvcUtpZjNJNm5lL3M2T2o0VUhsNStkY3lNakxlTkQ0Ky9vamI3VzYxV3ExRk9IK0JGaUdsTkFBd2pJNk8vandqSTZQZTVYSjFZTFlvOUhxOTdRczJmNS9qY0RpdUR3UUM0NkZRYU5MaGNMd1JnUFQ1ZktNeG5wZG5lbnI2b01idEpvdkZVdW56K2FZQWhQTHk4dDQ5Yjl1SjZkbi9vbHJZQzdrYXZaSkVSSlErV1BBUkViM091TjN1dnNuSnlTZDZlM3UvT0g4NFlneWVvYUdocncwTkRmMkh3K0Y0YXlnVTZzM0l5TmhhVUZEdzBmNysvczhudXMzQVF2TzNnQUFXN3duNDZxdXZYdTd4ZU9hTzIyeTJtdnI2K2hjQklDOHY3OWF5c3JMN2pVWmpnZHZ0ZnFXM3QvZnZob2VISDBLNEFQdUl6V2E3eE9Gd1hHNjFXcmRsWm1hK0tUYzNkNS9SYUN4UUZNVU9BTjNkM1o4MG1VeDVIUjBkNzVtY25QeWR4K041dXFDZzRKNnlzckt2R1kzR1VvUEJzSEFMaC9Pb3F1bzVkdXhZT1FCMVlHRGdpejZmYjI0K1kydHI2enY4Zm4ra054UWxKU1dmemNqSXVBSUFwSlQrZ1lHQit3R01MT0dmVERRME5Kd1NRcGhucitYcjYrdTdTKytkanh3NVl0SzZ2Ykd4TWJDRXRoQVJFUkVSMFZveXV5K2JabEV3WDNaMjlyV1lONXh3S1VwS1N2NEpRSDYwMjdTT0E4aWZ2UjBBY3ZMeThtNjEyV3dWQ1Q2MEdVQXV3c05EWXhWMUF1RXZSODBBTExQbldoRCs5ekVnOGVkdm1MMi9FdVc0M2k5aTgrMTJlNm5OWml1YnZaNm0yV0djNXNTYVN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UFE2SlZMZEFGcDllL2JzTVpqTjVrMEFHaFJGS1ZWVnRVSUlVUzZsTkFGUWhCQUtnQkVBUFZMS1BnRHRxcW9lZi9UUlJ3ZFQybkI2WFdGT0taV1lQMG9sNW8rU2pabDdmV0hCZDRHNitlYWJhODFtODl0VVZiMVJDTEVMUUVhaTE1QlNkZ040U2dqeHM4bkp5V2NmZi94eDk4cTNsRjdQbUZOS0plYVBVb241bzJSajVsNi9XUEJkUVBidDI1Y1hEQVp2RVVMY0tZU29pOXh1czlsUVVWR0J5c3BLRkJVVklTOHZEM2w1ZVRDWlRCQWlISUhKeVVtTWpZMWhaR1FFM2QzZDZPenN4TURBd1B6THU2V1VQNVZTZm4zLy92MkhrdnpVNkFMQ25GSXFNWCtVU3N3ZkpSc3pSd0FMdmd2QzNyMTdhd0Q4SFlBUEFyQUFRRmxaR2JadjM0NWR1M2FocXFwcTdzV2JDSmZMaGNPSEQrUHc0Y05vYm01R01CaU1IRG9vcGJ6dmtVY2UrVFVBdVVKUGd5NXd6Q21sRXZOSHFjVDhVYkl4Y3pRZkM3NDFiTisrZldXaFVPZ2VJY1JIQUJqTVpqTjI3dHlKNjY2N0RwV1ZsU3Y2V0I2UEIwOC8vVFNlZWVZWmpJNk9BZ0NrbEgrVVVuNTgvLzc5eDFiMHdlaUN3cHhTS2pGL2xFck1IeVViTTBkYVdQQ3RRYnQzN3phV2xaWGRLWVM0RDRETllySGdtbXV1d1kwMzNvaU1qSVNIWXlja0ZBcmg0TUdET0hEZ0FFWkdSZ0JBQmZEL1ptWm1QbnZnd0lHSlZYMXdXbE9ZVTBvbDVvOVNpZm1qWkdQbUtCWVdmR3ZNelRmZlhHOHltZjRId0dWQ0NGeDU1WlY0NzN2Zmk1eWNuS1MydysvMzQ4Q0JBL2p0YjMrTFFDQUFBSjJxcXI2WFk3Z0pZRTRwdFpnL1NpWG1qNUtObWFONFdQQ3RJWHYzN24wZmdPOEFzQlVXRnVMMjIyOUhRME5EU3RzME5EU0VCeDk4RUdmUG5nV0FBSUMvZi9qaGgvOE5ITC85dXNXY1Vpb3hmNVJLekI4bEd6TkhlckRnV3dQdXVPTU9rOXZ0L2hxQWp3UEE3dDI3c1cvZlBwaE1KbDMzNy9ONzBlNXo0NFJyRWlmY1V6anBuc0pRMEkrcFVBQUJLZUZRak1nMm1sQnJ6Y1JtZXhZdXpuQmlveTBEbFdZYnJJb2g3dlZEb1JCKy9PTWY0emUvK1EwQVFFcjVFNy9mdisreHh4N3pMUDFaMDFxejNKd2lNQVRwNndJOExZRDNOS1RuREJBY0JVSXpBSUtBa2dFWUhJQ2xHc0syRWJCdGdiQldBcVl5UUxIRXZUeHplbUZiZHY2bXB5REh4b0NCQVdDZ0gzSndFSEROQUQ0Zm9LcUEyUXpZYkVCZVBrUmhFVkJXQnBHWEJ6aHpBS014N3VXWnZ3dmJjdlBuOC9uZzhYZ3dNek9ENmVscHVGd3UrUDErQklOQlNDbGhNQmhnTXBsZ3Q5dVJrWkVCaDhNQnU5ME9xOVVLUlZIaVhwLzV1L0FzSjNPcXFzTGo4Y0RqOFdCNmVoclQwOU53dTkwSUJvTUloVUpRRkFWR294Rm1zeG1abVpuSXlzcENSa1lHYkRZYnpHYXpydll4YyttRkJWK2F1K09PTyt4dXQvdFJBRGVheldiczI3Y1BWMTk5ZGR6N25mYk00T25KWWZ6WFlBZTYvRXQ3YlZrVUE5NmJWNG85dWFXNExDc0hGaEg3VGVYWXNXUDQ1amUvQ1kvSEF3Qi9VbFgxK3YzNzk0OHY2Y0ZwVFZscVR1RnRnNXgrQVhMMGg0Qy9iMmtQcnBnaG5OY0R6dXNoTXJZREl2YWJFWE42NFZseS9vYUhJZHZQUWg0NkJFd3VjWnFKMFFpeFpTdXdaU3ZFdXZLNHhSL3pkK0ZaYXY1Y0xoZkd4c2JRMjlzTHI5ZTdwTWRXRkFWRlJVVW9MQ3hFZG5aMjNPS1ArYnN3TENWelVrcE1UazVpY0hBUWc0T0RVRlYxU1krZGxaV0ZkZXZXd2VsMHdtS0ovMlVyTTVjZVdQQ2xzVnR2dmRVWkRBWi9DZUNxckt3c2ZPcFRuMEpOVFUzVTgxVXA4ZXpVQ0w3YzI0b2pycFdkSTV1aEdQR1pzaHJja3JjTythYm9INmk3dXJwdy8vMzNZM0p5RWdCTytIeSt0enoyMkdQREs5b1lTaXVKNWhSU0JXYitCRG40SUtUNzVNbzJSckZERlAwbFJNNDdBV1AwdVF2TTZZVWo4ZnhKNEZ3NzVIUFBRdmIxcm14anpHYUlxNjZHMkxZZGlMRklBdk4zNFVnMGYxSktURXhNNE55NWM1aWFtbHJSdGhnTUJsUldWcUs0dURobUx3enp0N1lsbXJsZ01JakJ3VUYwZEhSRTV0V3RtTUxDUWxSVVZDQXpNelBtZWN4YzZySGdTMU96Mzk3OEZzQlZPVGs1dU91dXUxQldWaGIxL0pkbXhuRm4rM0cwKzl5cjJpNlRVUEIveXpmaDlvS0txTU05aDRhR2NOOTk5MkZvYUFnQWp2dDh2cXNmZSt5eHlWVnRHS1ZFb2ptVnJ1T1EzWjhIL0YycjJ6QmhnaWorYTRpOFBWR0hlektuYTEvQytldnBodnpsQVdCc2JIVWJaakJBdlBrdEVCZGZFclhIai9sYit4TE4zK1RrSkU2ZlBoM3A2VmcxaXFLZ3Vyb2FaV1ZsVVh2OG1MKzFLWkhNcWFxS2dZRUJ0TFcxSVJRS3JXcTdDZ29Lc0dIREJsaXQxcWpuTUhPcEZYK0NGaVhkN0xqc0h3TzROaWNuQjUvLy9PZFJYRnlzZWU1TUtJaFBkWjdFWFYzTkdBK3Q3RGMzV2xSSS9PL2tDTDR6M0lXMzVSUWgzN2o0VzhTTWpBeGNkdGxsT0hMa0NGd3VWN0hCWUxpNnFxcnEwVE5uenF4K0F5bHBFc2twVkRka3o1Y2grKzRIUXNuNCs2NENNeThDWTQ5Qk9ONm8yZHZIbks1dENlWFA3NGY4emE4aG4zd0NXT1VQMndEQ3ZZanRiY0FyTDBQVTFnTDJ4YjE5ek4vYWxraitRcUVRenB3NWc3Tm56ODdmcEhyVlNDa3hQajZPdnI0KzVPZm5hODdwWXY3V25rUXk1L1Y2Y2Z6NGNmVDM5MFBLMVY4bnhlMTJvN2UzRjFhckZSa1pHWm9idWpOenFjV0NMdzNWMTlmL0I0QVBaR1ZsNGU2Nzc0NzZnbTcxenVEU3BqL2c1UlVldnFtSFYxWHg3YUZPWkJxTnVEUno4WWRwcTlXS2l5KytHSWNPSFlMWDZ5MjNXcTA3VFNiVGovcjcrNWMyYUp6U2p0NmNTbDhIWk10TmdLY3B1UTBFQU5VSE9mcGp3SkFCWWQrKzZEQnp1bmJwenQvb0NPU0Qzd0Q2ZXBMYlFBQUlCaUZmUGd5WUxlSDVmUXN3ZjJ1WDN2eTUzVzRjT25RSTA5UFR5VzBnd2owOHZiMjlNQnFOY0RnY2k0NHpmMnVMM3N3TkRRM2g2TkdqOFB2OXlXMGdnSkdSRVV4TlRTRS9QMSt6ZDVtWlN4MFdmR2xtZG5uZCs4eG1NKzY2Nnk1VVZsWnFudmUvazhPNDl0VS93U2RUK3hyNTM4a1JOSHVtOFk2Y1lpZ0x2dEd4MisyNDZLS0w4TkpMTDhIbjgyM0l6ODh2Ym1wcWVqeEZUYVVWcERlbmN2cEZ5TE8zQWpMNWJ6em5tWDRSOEo2RmNGNEQ0UHczSWVaMDdkR2R2L1kyeUllK0M0Uld2MWNscHZZMllHZ0lvcTRlNE4vSk5VOXYvc2JHeG5Ea3lKR2s5TERFTWpZMkJwZkxoWUtDZ2tVOUw4emYycUFuYzFKS25EdDNMcklWUXNwNHZWNk1qSXdnUHo4ZlJvMGg3Y3hjYXJEZ1N5TTMzM3h6dmNGZytEVUEwMjIzM1lZZE8zWm9udmViaVVIYzNQb0taSnBzWjlMaW5jRXpVeVBZVzdBT3lvSnBvVmxaV1dob2FNREJnd2VocXVyRlc3ZHVIV3hxYW5vNVJVMmxGYUEzcDVqNlBXVEhYeU50dHQzeG5RT21YNFRJdlJFTGl6N21kTzNRbmI4ekxaQS9lalE4dkRJZGpJd0FiVzBRMnk5YVZQUXhmMnVIM3Z5TmpJeWdxU2tGb3hxaWNMdmRHQjhmUjNGeDhhS2lqL2xMYjNveUo2VkVXMXNidXJ1N2s5OUFEWUZBQUVORFF5Z3NMTlFzK3BpNTVHUEJseVoyNzk1dHpNbkorU1dBcXQyN2QrT21tMjdTUE8vUXpEamUxWElvdVkzVG9kL3Z4ZUdaQ2V6SksxM1UwNWVUazRQQ3drSWNQbndZQUs3ZHRtM2JzMDFOVGVueFY0a1NvamVuY0orQTJ2N1JwTFpObDhBUTREb0I0YndPV0xETkNIT2EvblRucjZjYjZpTS9TR3JiZEptZUJucDZ3dHM0OE8va21xTTNmNU9Ua3poeDRrUnlHNmVEeitmRDFOUVVpb3FLRmhWOXpGOTYwcHU1am82T3RDbjJJa0toRUVaR1JsQmNYS3c1dkpPWlM2NzR1M1ZTVXBTVmxkMEo0TExDd2tMczI3ZFA4NXcrdnhmWHZ2cGljaHVXZ0dlblJuQmZYNnZtc2NzdnZ4eHZmL3ZiSVlRd0EzaDR6NTQ5c2Rmd3BiU2tKNmNJREVFOSs4R2t0aXNSY3VaUFVBZi9TL01ZYzVyZWRPVnZlZ3JxUTk5TmFyc1NJYysxUTMzK0Q1ckhtTC8wcGlkL1BwOFBSNDhlVFc3REVqQStQbzZPamc3Tlk4eGYrdEdUdWVIaFlYUjJkaWEzWVRwNXZWNDBOVFZGSGRiTXpDVVBDNzQwc0cvZnZqSWh4SDFDQ054KysrMmFLMnI1VlJVN21wNUxmdU1TZEgvZldid3dyYjNrK1o0OWU3Qng0MFlJSWFyTVp2TURTVzRhTFpPZW5FSU5RRDM5OXVRM0xsRkQvd1hwT3FKNWlEbE5UN3J5RndwQi9mcC9Kcjl4aVhyKzk1QmQyaC9RbUwvMHBDZC9xcXJpcFpkZVNrSHJFdFBaMlJuWkQyMFI1aTk5Nk1tY3grTkJjM056Q2xxbjMrVGtKTnJhMnFJZVorYVNnd1ZmR2dpRlF2Y0FzRjE1NVpWb2FHalFQT2N6WGMzd3FXdGpFYU1iVHY4SkU4SEZxK3dxaW9LUGZ2U2pzRmdzRUVKOGNPL2V2VGVrb0htMFJIcHlLdnZ1QStUYVdHRlp0bjBZQ0MxZU9ZODVUVSs2OHZma0U4QXE3emUxVXVUM0h3Szgza1czTTMvcFNVLytXbHRib2E2UjkrbWpSNDlxYmhIQi9LVVBQWms3ZmZwMHloY0YwcU9ucHdjek16T2F4NWk1NUdEQmwySjc5dXlwRVVKOHhHS3g0TDN2ZmEvbU9iMStMeDRhWHVXTnFsZVFCUEQzWGRyZk9NMGJsaUFBL01jZGQ5eWg4VFU5cFJzOU9aV0JRY2l4bnlhNVpjc2hvZmJlcjNtRU9VMHZ1dkkzTlFWNTVKVWt0Mng1MUNkL3Ezazc4NWRlOU9UUDUvT2h2NzgveVMxYm50Wlc3U2tZekYvcTZjbmN3TUJBMUo3YWROVFMwaEsxT0dYbVZoOEx2aFN6V0N4L0I4Qnd6VFhYSUNkbjhYNTJFaEkzdHZ3cCtRMWJwaCtPOXFMYnA3M0I4VlZYWFlXYW1ob0EyT0J5dWY0MnFRMmpKWW1YVTBCQ3R0MlI3R1l0MzhTdklQM2FIOUtZMC9RUk4zOVNRajc4L2FTM2E5bWFqa05HK2NERy9LV1ArSC8vZ09QSGp5ZTNVU3RnY0hBUVhvMWVab0Q1UzdXNG53MmxSSHQ3ZS9JYnRnelQwOU1ZR1JtSmVweVpXMTBzK0ZKbzM3NTllUUErYURhYmNlT05OMnFlMCtIem9NM3JUbTdEVnNnLzlaN1J2RjBJZ2IxNzkwWit2ZXZXVzI5MUpxMVJsREE5T1pYK1hzQy9kbnFoNTVNRDM5QzhuVGxORDdyeU56RUJqSTBtdDJFclJENzN2NXEzTTMvcFFVLytQQjRQM082MStUNTk3dHc1emR1WnY5VFJrN25Cd2NHVWJLeStYTEVXbDJIbVZoY0x2aFFLQm9PM0FMRHMzTGtUR1JrWm11ZDhwSDN0ZldzWThhUFJYZ3dIZkpySE5tellnQ3V1dUFKQ2lOeEFJTUJ2Y3RLWW5weWkreCtTMnFZVk5mRnJJS2k5MEJCem1ucTY4bmZnWjBsdDA0cHFPZ0c0WEpxSG1ML1UwNU8vVjE5OU5ibU5Xa0d4Q2dmbUx6WGlaVTVLaWE2dXRma0Y2OHpNRE1iSHg2TWVaK1pXRHd1K0ZCSkMzQWtBMTExM25lYnhxVkFRaDJhaXZ6RFdnajlNUmYvVy9ZWWI1dWJsM3Jabnp4N3VDWm1tNHVVVTZneWthKzErTVFFQWN1WncxR1BNYVdyRnpaL1BCOW5iazh3bXJUZ1paWmw4Z1BsTHRYajVDNFZDbUpxYVNtcWJWdHJFeEVUVVk4eGY4c1hMM016TXpKcnRVUWJDY3c5alllWldCd3UrRkxuNTVwdHJoUkIxWldWbHFLeXMxRHpuWlZmMFA4SnJ4V2U3WDBXMDlhTXFLaXF3WmNzV0NDSEt6V2J6elVsdEdPbWlKNmR3TnlXM1VhdEE5djByRUNXcHpHbnE2TXJmR2kvMkFFQSsvV1RVWTh4ZjZ1akozMXBhTkNPYXMyZlBSajNHL0NXWG5zd05EdzhudVZVcmEyUmtKT2JLb3N6YzZtREJseUltaytrNkFOaStmUmh5c244QUFDQUFTVVJCVkh2VWM2SnRZcjZXREFSODZQVnJMOTRDQUc5NzI5c2lQKzZOZWhLbGpKNmN5aWlibUs4cHdXRWdNQmoxTUhPYUdycnk5L3p2azlhZVZUTTlEVXhGTHh5WXY5VFFrNzkwM2ZBNkVYNi9IejZmOXZRTGdQbExKajJaaTdYd3lWb1FDb1ZpOWlvRHpOeHFZTUdYSWxMS2R3REFybDI3TkkrNzFSQmVtbDdid3prak9uelJoeDQwTkRSRTlsNTU0NjIzM21wTllyTkloM2c1aGVxRmRCMUxacE5XamZSSDd5bGlUbE1qYnY0Q0FjanU3bVEyYWRYSUdQTmFtTC9VaUpjL1ZWVXZpQjQrSUx6d1REVE1YL0xFeTV6UDUxdlR3emtqeHNhMDU4MUhNSE1yandWZkN1elpzOGNnaE5obHM5bFFWVldsZWM1UWxNVk9vdm56M0JMOHVtNFgvcm1pL3J6YkJZQ0hheHJ4VlAwVktEWXQ3eld6TTlPSm5abUpMNXIweS9IbzQ3Vk5KaE11dWVRU0FNZ0lCQUp2WDNycmFLWHB5U21DUy8ybVVXamZiSWl5S01kQ3hseUlxbitES1Bzc1lOKzZ4RFlzTVBsTTFFUE1hZkxweWwrVWpYejFVajc1S1NqLzhJVmxYZU8xaXltQXhRSmtaUUY1K1lDSWt2Rm9Ua2RmK0lQNVN6NDkrWXZWSzZhbHFLZ0lWVlZWY0RnY3kyNmZ5V1JDWm1ibWlsd0xpRDFNa1BsTERqMlptNTZlVG02alptVm5aME1rK2pjdGhualBnNWxiZWNaVU4rRDF5R3cyYndLUVVWRlJFZlVGTkpCQXdXZFREUGhTZVQzS3pGYllGQU1lck40R0FCZ05CbkI0Wmh4dnp5bkdkQ2lJTDZ5cm5idlB5NjRKZkxTb091WjFiemo5cC9NS3o2ZnFyd0FBT0EvL1JuZmJBT0RnZE94dmNpNjY2Q0w4OFk5L2hCRGl6UUIra3RERmFkWG95U2tDUzVoTElFeFFhbjhFT2ZNeTVOQi9oNjloTG9Fb3V3ZkN1aEZxeTdzQVZYdHZxTGxMNUwwYndyRWJBQ0JISGs2OERScmt6Q3ZSeWxBQXpHbXk2Y3Jmakw0UFAyTHpGdUNpeHNVSDdQYnc4VnYyYWQ1UFBoTGUyMCs4NFkwUVc3WUNpZ0NFRWk3dURJYlgvak9aRmhWNDZvUGZBRWIxZnlFaU96dVl2elNpSjMrSkxJdHZOcHRSVzFzTGc4RUFxOVVLaDhPQnFha3BDQ0d3WThjT3pmc2NQMzVjYzBWRHE5VTYxd09rcWlvT0hqd0lWVlYxdDBWTHZDRjJ6Ti9xMDVPNVJIcjNqRVlqM3ZDR04rZysvN25ubmx0MG04Rmd3T2JObTVHYm00disvbjYwdExUb3ZsNHNlcDRITTdleVdQQ2xSZ09BNklzUUFBbXR6dmtQWmJVb000ZDc3eG96c3RHWWtRMEFHQTM2c1NldkZBQ1FaVERpZmZucjV1NWpVUXpZYUkzZG0ySVVBaE03cjhkVUtJaUtJNy9UM1o2Rm10M1RDRWtKUTVRL1lPWGw1WkVmNnpWUG9GU0ptMU4xQ1F1MmlMdzlnS1Vhd2xUNDJoNTR3UWtJVzBPNDU2N3dRNUFEMzN6dER0YU5VR3ErdCtBaWxya2ZsWTJQUm0vZnlTdjBOOHpiQ3NnUUlMUVhCV05Pa3k1Ky9ucDBMdGdpQklReWIwQ0x3d0hNMjh4WVZGY0RJeU9MdGtlWVcxYkE3UUtNUmtBTkFjRUFFQW9CUmNYaEltOXdFSEp5QWdnR3cvOEZBa0FvaUdpTEFFVTFOQVNvYXJpWTFNRDhKVjNjL0NXeU91ZW1UWnRnTUlUL3RoUVhGd01Jei84YkdCaEFmMzgvU2twS0VBd0dNVHc4ak96c2JOanQ5cmtpYnZmdTNWR3ZxeWdLM3ZqR055NjZYVXFKMy85ZS8veFdsOHNGS1dYVVFvUDVTNHE0bVlzMTlEYVdXQVdXZmZhTEx5MmhVQWlqbzZQSXpjMUZTVWtKSmlZbU1EZ1lmYjY3WG42L1AyYmVBR1p1cGJIZ1N3RWhSQmtRSHQ0UnphRVpmU3QwdmpXN0FCOHJyc1p3d0k5Nys4N2cvb3JOdUxIbEpiUjRabEJ2eThJUGFocngrUGdBdmpYWWlWOXN1aFIvMDNrU1B4Z096M241VU50UmZLSjRQYjVVWG9jbko0YndpWTRtZkt5b0N0OGI3c2E1R1BQdWxtSWlGRUNlMGF4NXJMaTRHRWFqRWNGZ3NHRkZINVNXUlU5T2hmdFlZaDlyVGNVUXhYOEZBSkREKzRIUTdQd1gxUU01K0MySXNyc2hDajRFT2ZVSHdIMXk5a0VVUUxGRnYyYXNZNGxTcHdHRDlyQmw1alM1ZE9XdnAxdFgvdVRKSnNpVFRZRE5CbkhaTG9oZFZ3RGo0NERWQ3Roc1FGOGZrSmNYUHUvSXk4Q0NEMGR5ZEJUQ0dXVTRlMUVSaEVZYjVlK2lyN3dabGRjNzErdTRFUE9YWEhyeXAzZitYblYxTmZMeThqQTVPWW1tcGliazUrZGo0OGFOR0J3Y2hNZmp3Zmo0T0VwS1NqQTVPWW1XbGhaczNyd1pkcnNkd1dEd3ZPdk0vOUJ1TUJoZ3NWamc5WG9YOWU3RitnQWZTekFZaE1sazBqekcvSzArUFpselJkbXpNNTVEaHc1cDNtNHdHSERWVlZmRnZHOXZieStzVml2S3k4dFJVMU9Ec2JFeEJBS0JKYlZqUHBmTGhjek16S2pIbWJtVnhZSXZCYVNVNVVJSTVPWGxSVDJuMDZ2dlJYMXhSdmhEeUNjNlRtQWlHSUFLaVk4WFYyT2pOWE91Qis5L2hydGdVeFNFSUhGWGFRMStOTklMdjFSUlk4M0EzV1ViMGVwMTRZNzI0N2c4S3dkL1U3SUI3OGdweHJXdnZvalJvUDdoS3ZHNDFSQ2lQVnVEd1lEaTRtTDA5UFFVWG5mZGRaWW5ubmdpc1lrUnRDcjA1RlQ2Ky9SZlVKaWhWTjRQS0hiQTF3VTU5TzN6cnpYNkU0aWNkd0QyTFZBcXZ3cjE3QWZDd3owOUxWQlB6QTU1TWhWQzJYUUFVR3lRZmZkRGp2d0l3bkYxK1A1VHp5YjhIQmRSUFZFTFB1WTB1WFRsYjBMZlNBaFJ1d21vYjRDb2J3ajMxTG5kVUgrNEg4cmU4RkJPOVdlUFFibnR3eEM3M3dSeDlXNmdxd3V5cXhQeTVVUGhYcisrM3ZBUXpWbktPOThGbEpaQnZud1k4ckQyQjZrbGlmRWhpdmxMTGozNTgzcGpEejJQaUJSUjJkblo1dzJ4dS9UU1M5SFoyWW1LaW9yemJvdjA3czIvdnFxcU9IVG9FQ3dXQ3d3R3c5eWlGcE9Ua3poejVnd2FHaG93T1RtSjd1NXVYSDMxMVlrKzNibkhpSWI1VzMxNk1yZlVRaXRXTDNGRWZuNCtwcWVuTmVlbW5qdDNEbmw1ZWJEYjdhaXFxa0pyNi9KWGtZODNKSnFaVzFrcytGSkFDRkVPSU9hTGVpeWs3MFY5Zjk5Wk5IbW04TnVKSVFEQXB6dFA0ZitVYkVDbHhZNVhYQk80T01PSmI2Ky9DTGVjUFlKOVo0L2dyTmNGdjFRaEFQeWtkaWZzaWdFWmlnRlAxbDhPcTZKQWhjUUdhd1llMlhneGJqejkwdktmN0t4QWpEMVhBTXg5eTVPWm1aa0RJUGF1bkpRVWVuS0tvTTY5SW9VQm92eEw0UVZXWkFCcTkrY0E2WWR3WEEzcGJRUDhQUUJVcUQxZmdGTHpNR0FxZ2xMOURhanRkd0xCMGRjdVUvcVpjTEUzOFNUa3lLT0FNRU5VZlEwQUlFOW96NE5KaUF6R1BNeWNKbyt1L09rYzNpVGVlVk40UVJVZ3ZMTG43MzRMbU0xUWYvSWpBQUt3MlNHZmVoTGkrcmNEWmpOUVdRbFJXUmt1K0d3MndENXYrTHNpZ01MWmIrQ0hoNkkvYUY1K1FuUDRBSVNIak1iQS9DV1BudnpwL2ZBOU1qS0MwdEpTakkrUHcrLzNvNmlvQ0dOalk4ak56Y1hvNkNqS3k4c3hPanFLN3U1dVhIVFJSZkQ1Zk9qczdFUW9GTTVEZTNzN1NrdExVVmRYaDRLQ0FoZ01Cdnp4ajMvRVJSZGRCRVZSc0dQSERtUm1ac0pnTUdCaVlnSTlQVDBKelMrTWlEY1BrUGxiWFhveXQ3RFhWNi8rL3Y2NDU5VFUxRUJLaVpkZVd2elpUMG9Kb3pGY01wU1dscUs3dTF2M0Z4N1JSUElkQ3pPM2NsandwWUNVMGlTRWlEcDBBZ0RHQXZyK1dLdVErUFg0SUt5S2drOFVyOGVuUzJ0Z0VRcSsxdCtHZit4cHdjZUtxdkdsOGpyOHV1NHlmSE9nQXkvT2J2VWdBVmhuNTRxVW1xMG9CZUJWVll3SEEzQWFUTmlWbVlQYkNpdWlQM0NDL0hIZVNESXl3aCtvekdaekx2aWlUZ3Q2Y29xZ3ZpRk5JdjhERU01cnc5ZnQvUXJnUGdHWWlpQXF2Z0tobUNGN3ZndzU5alBBMnc3WjgwV0lpcThBMW8wUStYOHhOODlQNUw0TEl2dWE4TS8yTFJDYmZvNzVxMzBxbTM0K3IvRWhxR2ZlazlnVEJnQTE5Z2M0NWpSNWRPVlBaOEVuVHh5RHFLd0tGMm9tRThTNy9qem1BaW55WkJORWxnTnd1U0N1ZUFQRW02L1JQRTljZDBQTTY2ai85RVZkN1pzVGpQMEJpUGxMSGozNTAxdndSWmFnbjVtWmdjZmpRVkZSRVdabVpwQ2JtNHVwcVNuMDlQVE1EZFViR0JqQXdNREFlY05GTFJZTHJGYnJlUitRUTZFUUJnWUdVRmxaQ2FQUmlKR1JFWXlNakdESGpoM3dlRHc0ZXZSb3dzODVYc0hIL0swdVBabExwT0NiLy8vbjRPQmd6SVY1Y25KeVVGSlNFblcxMW9LQ0Fwak40V2s1UWdoVVZWWGg5T25UdXR1aVJVL0J4OHl0SEJaOHFhRUFpRGxaVlJYUU5lZmZwaGp3Z2Z4MStKdVNEU2lkWGJpbHcrZEdnZEdNQjZyQ3k5VzNlbDJvczJYaTQ4WFYySnUvRHQ4WjdzTDNoN3R4ZTlzeDlQcTlzQ2dLM3VZc1JLZlBnd05qL2ZoMGFRMmEzRk40Y21JSTkxV3N6TkRwZUU4bDhtK2hxdXJLcmZ0THl4VTNwMEQ4UDlnQUlFZC9DT0Y4SytUazArSENEb0FvL1RTZ1dJSEFDT1RrMDYrZE8vRWtZTXdEN0ZzaEJ4NE0zMmpmQ2xGMjkyc1hOSmN0ZmhCTDFid0hYT3FLZGJHVHlwd21WZno4NlZ5WlVENzlGR1FvRk42Q0lSQ0EvTW1QTmM4VDcza3ZZREpCSHZqWlhCTGtDd2NoWHpnWVBuN0ZsUkJ2ZmdzUUNrRSs4eFFRWTFsK2VYd3ArMU15ZjJsRXg5Ky94TXhiaEdKdUdLY1FBa1ZGUlZBVUJTNlhDMDZuRXphYkRSNlBCNzI5dmZCNFBMQllMSmllbmtaYlc5dmNnaSs3ZHUyQzJXeEdLQlRDMmJObjRmVjZFUWdFTURFeGdaeWNIR3pidGczSGpoM1Q5YUZhTCtadjFhMW81bFJWeGRUVUZCd09CeTY2NkNKZDk5SGFIMDhJTWJlUWpOdnRodDF1UjFGUkVYcDZlakN6aksxeFpKeVJYNUhIQnBpNWxjQ0NMd1dFRUhIM1AzUWFUQmhVNHc5WC9reHBEZjYyWkFNa2dJZEhlbkJsVmk2cUxYWlVGU3lldFAzZG9TN2NXbGlPLzFPeUFTVW1DejUyN2dTQThQNTZYMXhYaDk5UGplTEFXRCsrMm5jMjhTY1ZoMW1KL1ZxTmZMdHBNQmhpNytGQVNhTW5wekJtQXdFZHc5WlVMOVMyRDRmbnlBRVFqcXNoc3Q4Q0FKQzkvd2lvYm9qQ0QwTzZqd0V6TDBPTzdFZTQ5MDRDbGtvbzFROEE0clZGZjlTbVMyWlgxRFJEMlJvZWZoS1o1NmRzUy95YjdUbEtqTjRrTUtmSnBDdC9OcHUrdmZqbWYrZzFtU0RlZDB2aTdkbDU2V3M5ZlFZRHhMVnZpM24ra2dvK1EreTNaT1l2ZWZUa3oyZzA2aG82R2ZuUU9qWTJCci9maitMaVlveU9qaUl2THc5bFpXV3d6QTQzZHM0dURPUjBPdUYwT2pFNk9vcEFJSUR4OFhIazVPVGdzc3N1bTF2cDAyQXdvSyt2RDUyZG5mRDVmTGo0NG91UmxaV0ZFeWRPd0dxMVFsVlZtRXltaEFvK0pjb0tzUkhNMytyU203bEU1dkUxTnpkai9mcjF5TWpJMEN3a0kzbnkrLzBZR3h2RHdNRGlUclIxNjlZaEl5TURxcXJpK1BIajJMWnRHekl5TWxCYlc0dWpSNC9xS3R5MFJCNDdGbVp1NWJEZ1M0MFJJTHpDVjJscHFlWUplVVl6Qm5Yc3hYZC8zMW1VbXEzNDVrQUhKQ1ErUGx2RS9YWHhlcndydHdUWG4zNFJYbFhGT3JNTk96T2RlR1NrQjNlWGJjUS85WjdCeE03cno3dlcxWTY4dWR2K292WGx1WG1CSzhFVTUrOVk1RnNpbzlHb2Z6OEtXbTF4Y3dxRFUxL0JCOHdWZXpCa1E2ejdISUR3UWkxeTZubUl3ZzlERlA4VlJIQU1hdXY3Z2NBZzVubzdGQ3RneUlhY2ZHWnVTT2VxRWJFTFB1WTBxZUxuejI1UGZQUDFRQUR5TjcvU1BDU3VmM3Q0VDczNURBYUl0N3dWWXVkbGN6ZXBYL2x5MU1zcmYvL1p4TnF6NExGaVlmNlNLbTcrekdhenJvSnYvb2ZxeVBtUkQrMlJucjVEaHc3QjRYQ2dycTRPcDArZm52dmdiYkZZc0dIREJpaUtna0FnZ0dBd0dGbTVFSGE3SGZYMTlUQVlETWpLeWtJd0dNVDQrRGlPSERteXBNVTk0dlVzTVgrckxtN21EQWFEcnY5dkt5c3JZNjcyR1JINXNpRVVDcUdnb0FBRkJRWG5yZWlabFpXRjZ1cnduczE5ZlgzdytYeG9iMi9IMXExYjRYQTRVRlZWaFhQbnpzVi9aaG9pY3dKalllWldEZ3UrMU9nQnRMdk9Jd3BORmpSNzRtOHE3RkZEK0VqN2NYeTllaHYyNXEvRCsxdGZ3VzhtQm5GNVZnNGFNN0x4enB3Uy9HaTBGMzlkc2g1M0ZGYmlvZUV1dk9mTVlRRGhvWjVBZUM1ZnVka0dqeHBDano4OENYZG1CWWVCQUlBbFJzRVhDb1VpKzdxTVBQVFFROHViQlV3cktXNU9ZY3dIa0VpUHNJQW8vMko0eUthM0ZiTHZYd0FBY3ZqNzRSNC8yeVlvbGY4S3RlMURnSno5SU9VNUF6bHpDTEw3Q3lrdCtKalRwSXVmdjR4TUFBbCtNU1VFa0IxbGl3V05EN3lpb2lKYzdJVkNjd1hac29xNldHSVVmTXhmMHNYTlg4ejVwUnJuUllaanp2LzUwS0ZES0N3c2hOdnRoc1BoV0hSZm44K0hVNmRPSVJnTVltcHFDams1T2RpNGNTTnNOdHZjaDNVZ1hFeWVPM2NPVlZWVmtGS2lvNk5EVjl2bWk5WER4L3dsUmR6TTZTbVNnUENYRVlsc3o2RjFydFZxeFpZdFc2QW9DcnhlNzF4aE56bzZpdUhoWVJRVUZLQ3lzaEp1dDN0SmUvUEZlLzB3Y3l1TEJWOEtTQ243aEJBWUdZbmVNN0lyS3dmUFRlbGY0ZTJWbVFuc3pWK0hlOG8yNG9tSlFUd3kwb3ZybkVWNFQxNHBucDBhd2I3OGRRaEtpUWNITytidXM3TXB2Q25yemt3bm5xcS9Bb2RtSnZET2x2TlhaL3BJKzNINGx6d2Y2alU1aHVndjdLR2hvY2dtbks4dSs0Rm94ZWpKcWNqWURqbnpKOTNYRk1WM2hyZFJDRTFDN2ZnVWdGQjRtd2JGQ2pud0FFVDFmd0wyelJBbGZ3UFpkMytrSlpEblBnN0lPTjlxQ2dOZ1dULzd5OUpXTW9NaE8rb2g1alM1ZE9XdnZCenlYSHRpRnpZYUlYYS9TWDg3enAwREh2OEZaSHNibEU5K0tySEhTcFF0K3A2U3pGOXk2Y2xmZG5ZMnhzZmpkenpZWnY5Lzdlam9tSnNQRmRsc1BUTXpFN1cxdGFpdHJaMDd2NjZ1RG5WMWRRQ0E1NTU3RHFPam8zampHOThJS1NXZWYvNTV2UFRTUzdEWmJManNzc3Ztem9uWXZYdjNrZ3UrV01VRTg3ZjY5R1F1SXlORDE3eTUxdGJXdWEwVDZ1cnFVRnhjalA3K2ZyUzB0SngzWG1TN2h1ZWZmLzY4NGI4Mm13M2J0bTJEeFdLQmxCSXRMUzNuSFc5dGJVVjJkamJNWmpQcTZ1b2dwY1RRVUdKZnZ0bGkvTDBEbUxtVnhvSXZOZG9Cb0x1N08rb0pPek56RXJyZ282TzkrT3k2V3JSNlhjZzBHUEgwNUJBKzNYa0tQeG5ydzEybE5iQXFCbnhyc0FNdG52QWZpa3lERWZ2eXkrRXdHbEZqQ2ErQ3ROM3V3TE1OVnlMUGFFYSt5WXlhbzAvang2TzlrTURjZ2pCTFVXR3h3UnpqbThQSXY0TVFnaS9xOUJJM3B5Smp1KzZOMTBYdXV5QUsvekw4aXlFTFN0MHZNRHRIZmZHNStYOEJUQitFbkg0aGZFTzhZZytBeUw4Rm91UnZ3Nzk0RXl3Q0FNQmNHck9IanpsTnV2ajVXMWV1TzMvQUVsYk5uTFZ3UHQ2cURPbDBPbVAyOERGL1NSYzNmOW5aMGI4ZzBqcHZjbkp5N2tOdVpMVkZ2OTgvdDJTK3pXYUQwK25FeE1RRVBBdFdvRlVVQlZMS3VWVUw1L2Z1Ulc1YkRxdlZHck9Iai9sTGlyaVppMWNrYVY2MHZSME9od1BGeGNYbzdlMkZ5K1dDbEJKWldWbHo1OHlmaDVlVGs0T0dob2E1SHJqVzF0WkZYMno0L1g0ME56ZGorL2J0RUVMTW5kL2IyNnVyVFNhVEtXNXZKVE8zc2xqd3BZQ3Fxc2NOQmdNNk96dWpubE5wMXZlaXJyRFljR0xiYTk5VzM1UmJncHR5UytaKy8ycmw1cm1mUDFKVWhZOFVWUUVBM3R6OFIveHpSZjE1MTNJYVRkaGhETDh4QmFXRVd3M2h5K1gxdUxPNENtSjI4ZkVoSGZNS0Y5cVZtUnZ6K0lrVEp5SS9QcGZ3eFduVjZNa3BURkhtVm1tUXJtTVFrQWd2eHJMZ2c0WDBBeUVYb0xvQXhRWVk4eURXZlE3eTlEdk8yeHRQRHYvUDdBOGFIL085cllDL0c5SS9DRG53NzdyYkZTRXlZcTlpeHB3bWw2NzhSUnVhdVlEeUQxOVlXaHYrK1V1YUs0R3V4cEJPVVI1N0d4em1MN24wNU05cTFmZEZhT1JEK3N6TURJUVFjM08wUXFFUTNHNzNYSzlMY1hFeG5FN24zTllNQ3draHNIUG56a1czYTkyV3FIakZLL08zK3ZSa0xwRmhtaEYrdng4blRweEFibTR1Wm1abWNPV1ZWOEpnTU13VitHNjMrN3d0SE14bTgxeXhkKzdjT2ZUMTlXbGVkMkppQW1mUG5zWEdqUnZoOS9zeE9qcXFlWjRXUFlVck03ZXlXUENsd0tPUFBqcDR5eTIzZEE4TURKUzdYQzdOYitjS1RHYU5leTRXa0hKdUxsNGlSb0lCUER6U2c2R0FEeU1CUDBhRGZvd0YvUmdMQmpBUkNtQThHTzVSZVg1NkZIOVZISjZ3T3hiMDR4OTdXbUpkVnRPNzV4V2dDd1dEUVJ3K2ZCaFNTbytpS0w5TStPSzBhdlRrRk1iWXhmeDVmQjJRblorQkRJNERvWW5aQXM4ZEx2TGt2RG1qbGtvb0ZWK0Iydk4vRjIyRUx2di9NK3JsNWZTTGtLZHYxTitlaGJLanI3ckluQ2FmcnZ4bDZ1elpTT0NEeUhtaXJENG5ILzlGMUx1SWQ3eHphWS9Wc0RucUllWXYrZlRrVCs4Y3Z0YlcxcmxGVjhiR3h1WlcxZXpwNmRIZG5yTm45YzJWcnFtcDBYM04rUW9MQzZNZVkvNlNRMC9tNXZmS0pjTHI5YzRWYnVQajQzQTZuVkJWRlI2UEIyMXRiZWVkT3pnNE9MZkNhN3dOMjN0N2UyRXdHREErUHA3UVJ1eVJEZFdqWWVaV0hndSsxSGtLd0ljT0h6NDhONFo2dm15RENUWFdUSnoxeGg2cjNlLzN6czNGUzFSa1JjOVlmamN4akpKWG5rUlFxZ2dzY2VuZFdsdjBGL2JwMDZmaGRyc2hoRGo0Z3gvOElQSEtsVlpiekp6Q2tCWGUvODdYb2V0aTgvZmJpOHJYR1Y2cFU4OWdQZW1mMjQ1aHVZUzFLdW94NWpSbFl1ZlBZZ1Z5ODRDeDJBV2QrdURYVjZReDZ2ZG1lNWk3dTZLZUkyTXRNaE9EeU0rUGVvejVTNW1ZK1RNYWpiRGI3WEM3M1RFdkVnZ0VjT3JVcWJuZlhTNFgvdkNIUHl3NkwxclBIZ0RkeFdFaVJlUjhzWHFPbUwra2lwazVtODJtZTNYWWFKcWJtK09lazBpT3VycWkvejJNSmpjMzlwZkZ6TnpLaTcvUEVhMEtJY1RQQU9EdzRjTlJ6L2xreWZxb3g1SkZoWVJIRFMyNTJMTXBCcXlMTWYvdnFhZWVpdno0NkpJZWdGYVZucHdxaGZ0VzRaR1hscmNsVTZ5QUtYcFBOSE9hR3JyeWQ4V1ZTV3NQdXJ0aUZudTZ6MW5JWkFJYzBZZlVNWCtwb1NkLzh6ZFRqMldwZTVVbGc4RmdpRGs4bGZsTEhqMlp5OHZMUzFwN1ZvTVFJbTdCeDh5dFBCWjhLVEk1T2Zrc0FIZHpjL09peWRrUk56aWpEN0ZZSys0cHE0MjZCMTlmWHgrT0hEa0NLZVZnVDAvUEQ1TGNOTkpCVDA3aDBML2lZYm9TUlhjQ1FudkFBM09hT3JyeVY3c3BxVzFhRGVMcTNWRVhiR0grVWtkUC92Smo5TXl1RlZWVlZWSDM0R1Ara2t0UDVtSU52MTBMY25Oell5NFF4TXl0RGhaOEtmTDQ0NCs3cFpRL0RRYURlUHBwN1dGdU9RWVR5aTJKcjhpVVRtN0tMWTU2N0lrbm5nQUFDQ0VlZXU2NTU1YTRqajZ0SmowNWhaSWRYdUZ5RFJQT2E2TWVZMDVUUjFmK2JEYmRpN2VrS3hGai9oN3psenA2OG1jMEduVXYzcEt1WWhVUXpGOXk2Y21jMCtuVVBYODBIY1hiRUo2Wld4MHMrRkpJU3ZsMUFIam1tV2ZPMjk4a1FnaUI3MjFZbWZsSnFYQnBwaE5sVVlaemRuVjFSZllPbXZMNWZQK2F6SFpSWXVMbEZFSkFxYmgvOGUxcmhMQnZCMHphYjBETWFlcnB5dCs3OXlTN1dTdEdyRnNIWkMzZWNCdGcvdEtCbnZmcHpadWpGK3pwenVGd3dHeldYaVNPK1VzTlBabXJxSWk5cW0rNnNscXRNWHZGbWJuVnc0SXZoZmJ2MzM4SXdNSFIwVkVjUEhoUTg1eHRkZ2N5WSt6TmxNNytzMnJiM0hZTzgwa3A4Y2dqajBSKy9iZkhIbnRzT0trTm80VG95U2xzbThJYnFLOUJvdnp6QUhPYXRuVGxyN2dZaVBLaE5kMkp0OThJYUF5blkvN1NnNTc4WldabXdyQkczNmZyNnVvMGgzTXlmNm1qSjNNbEpTVXhoMFdtcTNYcjFrVnROek8zdXRaZVdpNHdVc3I3QU9EQWdRT2FxeTRaaFlKZmJyb3M2ZTFhcnNZTUoycHQya3Vtdi9UU1MyaHVib2FVc250MGRQVGVKRGVObGlCZVRpR01VRFo4SzluTldqWmgzeEplWlZRRGM1bys0dVpQVWFEcy9XQ3ltN1Zzb3JRTXlOUCt0cHY1U3gveDhpZUV3RVVYeGQ3SE14MDVISTZvKzZFeGY2a1Y5N09oMGJqbWV2a3NGZ3RLUzZOUC8yRG1WaGNMdmhSNzVKRkhmaTJsL09QSXlBZ09IRGlnZWM0T2V6WXV5VmhiYzFRZTJyQURpa2F2eWRqWUdMNzczZThDNFdVWS8rNkpKNTVJZkNkM1NqbzlPWVZ0TTRSOWEzSWJ0a3lpNGo1by9SbGtUdE9McnZ5VmxFQ1VsU1czWWNzazN2MGV6ZDQ5NWkrOTZNbGZabVltSEE3dG9ibnBxcUdoUWJOM2ovbExQVDJacTZpbzBMV0JlYnFvcWFtSjJydkh6SzArRm55cEo2V1VId2VnL3ZhM3Y4WFEwTkNpRTRRUStPbW1TNVBmc2lYNjE4b3RxTkJZYkVaVlZmejNmLzgzUEI0UHBKU1BQZkxJSXo5S1FmTm9hZUxtRkJBUTFkOUlkcnVXVEpUZG83bllESE9hbHVMblR3aUk5KzlOZXNPV1NseDN2ZVppTTh4Zld0TDFQcjF0Mjdia3QyeUpObTdjcUxuWURQT1hOdUptVGxFVWJOcTBObFlwenN2TFEwRkJnZVl4Wmk0NVdQQ2xnZjM3OXg4RDhQOENnUUFlZlBCQnpVbTYyUVlqbnFqYmxmekdKZWpOam56Y1ZxZzl6T0JYdi9vVlRwNDhDUUQ5SnBQcEkwbHRHQzJibnB6Q2tBV3g0YnRKYjF1aVJPWXVpTHgzYXg1alR0T1RydnhackJBZnZDM3BiVXVVV0w4Qm92RVN6V1BNWDNyU2t6K2owYmdtaG5ibTV1YWlMRXB2T1BPWFB2Umt6dWwwb3JxNk92bU5TNEROWmtOOWZYM1U0OHhjY3F6TldjWVhvUFhyMTc5Z05wdmZOelkyNXZUNy9kaTZkZkhRdUhLTERZb0FucDhlUzBFTDQ4czFtUERVNWl0aDBkaDM3K2pSby9qT2Q3NERBQUVoeE0zZi8vNzNUeVc5Z2JSc2VuSXF6Q1dRVUFEWHl5bG9vUTRHSjVTTjN3ZkU0a1UrbU5QMHBpdC8yZG1RUWdDZEhjbHZvQjQyRzVRUDNRNFlGdS83eVB5bE56MzVzMXF0RUVKZ1ltSWlCUzJNejJReW9iR3hVWE5vSGZPWGZ2UmtManM3R3pNek05SDNLazBoZzhHQWJkdTJSZDI2aEpsTEhoWjhhZUwwNmRQZUxWdTJ2Q0NFdUxXMXRkV3dmdjE2RkJjdjNzUHV5cXc4dU5RZ0RzK2sxNXRKdHNHRVk5dDJ3Nkh4SWFhM3R4ZjMzWGRmNU51cHV4OSsrT0h2SjcyQnRDTDA1bFJrWGd5cGVnRDNpUlMwTWdaREprVGQ0eENHekVXSG1OUDBwenQvbFZXUWZqL1EwNU9DVnNaZ3RVSjgvSk1RRnN1aVE4eGYrdE9iUDZmVGlWQW9oS21wcVJTME1qcWowWWpMTHJzTVJpUGZwOWNLUFprVFFpQS9QeDlUVTFQd2VyMHBhdWxpaXFKZysvYnRVZWUyTW5QSnhZSXZqVFExTmZWdTI3Yk5CZURQamgwN2h1M2J0eU03TzN2UmVXL09EbytEUHBnbVBYMmxaaXNPYmIwYU9jYkZHNEdPakl6ZzNudnZ4Y3pNREFBOCt2RERELytmcERlUVZwVGVuSXFzeThPN0hjeWtTVStmcVJES3BwOURHQmEzbFRsZE8zVG5iLzJHOEErZG5jbHRZRFJaRGloMy9oV0V4aUlMek4vYW9UZC91Ym01QUpBMlBYMFdpd1dYWG5xcDVvYmR6Rjk2MDVNNVJWRlFVRkNRTmoxOUJvTWg2bXNEWU9aU2dRVmZtamx4NHNTZnRtN2R1amtZRERhODhzb3J1T1NTUzVDUnNYaDdnemM0OHRCZ3o4TGo0d05RVTlET2lMZG1GK0RwaGl1UXFkR3pOems1aVh2dnZSZkR3OE1BOElMUDU3dXB1YmxaWStJTnJUVjZjeW95TG9Hd2JvU2MrbDhnaFVrVldXK0FVdk05emIwQ21kTzFSM2YrS3FzZ0Nvc2dUNzhLU0ptQ2xzNjJvNllHeW0yM2ErNFZ5UHl0UFhyejUzUTZrWkdSZ1pHUmtSUzA4alY1ZVhuWXNXT0haczhlODdjMjZNbGNwT2hMZGUreTFXcEZZMk1qTWpNWGo2UUJtTGxVWWNHWGh1cnE2bjVsTkJxdjhmbDg2NDRkTzRaZHUzWnBqbi9lWk12RXUzTkw4ZHowS0VhREdudFRyU0tERVBqMmhoMzR3cnBOTUdnczZ6d3pNNFA3N3JzUHZiMjlBSEI4YW1ycW1wLy8vT2VwLzlxSlZvemVuTUs2SG5EK0dZVHJKU0NZNUcrN2hRR2k0bDZJa2s4QVl2R2ZPK1owN2RLZHYvd0NZUE1XaUhQdGdOdWQzRVlxQ3NSTjc0WjQweldBeHB3cDVtL3QwcHUvakl3TUZCWVdZbUppQW9GQUlLbHRGRUtnb2FFQlFIRG1UQUFBSUFCSlJFRlU2OWV2MTl4K2dmbGJXL1JrVGdpQjNOeGNaR1ZsWVd4c0RLcWEzQzlhUzB0THNYbnpabGcwaHEwRHpGd3FzZUJMUTgzTnpjRXRXN2I4VEFoeG5jdmxLanAyN0JndXZmUlN6VGVUWEtNWkh5cW9RTDdSZ29QVFl3aXU4cmZZQXNEMXppSThWbnNKTHMvSzFUeG5abVlHOTk5L1B6bzdPeUdsYkZWVjllcWYvdlNuNlRHdWhWWk1JamtWUmlkRTduc0FZdzZFNnhWQUJsZTlmY0t4RzByMUF4QVpPelNQTTZkclcwTDVzOW5EcTJMYU15QzZPb0VrZkFnU3RadWcvTVg3SWNxMVZ5MW0vdGEyUlBKbk1wbFFXbG9LazhtRXljbEp5Q1QwTnVmbjUyUHIxcTF3T3JYMzhHWCsxcDVFTW1lMzIxRmNYSXhBSUJBWk5ybXFiRFliR2hvYXNHN2R1cWg3N1RGenFjV0NMMDAxTlRWNXQyL2Yvak1wNVEwek16TUZzVjdZaWhDNE9OT0oyd3NyWVZVTU9PYWFSR0NGMzFBRUJLNTFGdUsvMW0vSEo0clh3Nmt4WHc5NDdRVjk3dHc1QURnSFlQZisvZnNIVnJReGxEWVN5U21FQW1IZkFwRzNCMUFzZ0tkNUZRby9BZUY0QTBUNWx5RUs5Z0VHN2NuaXpPbUZJYkg4Q1lpeU1vaUxMd0ZNUnFDL0g5RGEybUU1aElDbzJRanh6aitIdVB3S3dLcTlLVEx6ZDJGSUpIOUNDRGdjRHBTVmxVRlJGRXhQVDY5NDRTZUVRRjVlSHVycjYxRmVYcTQ1WHc5Zy90YXlSREpuTUJpUW41K1AvUHg4QkFJQnVGZGhoSVBWYWtWTlRRMXFhMnRodHkrZU1oSEJ6S1hlNGo1K1Npc2YrTUFIQ2xWVmZWWUkwVkJhV29wNzdya242aVRZQ0xjYXd1OG1odkRvYUMrZW5oeEdhQmx2S3RVV08vWVZsT05kdWNXb3RpeWVvekRmd2hkME1CaTgrb2MvL0dIM2toK2Mxb3lsNUJTcUIzTHFJRER4T09UMEM0QmN4b2R2Y3ptVTNIZEJacjhWd2xJZTgxVG05TUt6cFB3RkFwQm5XNEVUeHlEYjJwYlg2NWViQytXaUhaRDFEUkE1MmlNZklwaS9DODlTOGhjS2hUQTJOb2FCZ1FHTWpZMHRxL2l6Mld3b0tTbEJRVUVCYkJxTEFzM0gvRjBZbHBJNXI5ZUxvYUVoREF3TUxLdjRVeFFGaFlXRktDb3FndFBwMUJ3dVBCOHpseDVZOEswQlMvb3dNMnM4NkVlVFp4cEhYWk40WVhvTXI3cW4wUlB3UXRWNGMzRVlqS2kxWnVLU1RDZXV5TXBGZ3kwTE5kYllSVjRFWDlDMG5Keks0Q1NFOXd6Z2FZWjB2UUxwT1FzRUI3UVgyakJrQVpZcUNQdFdpSXhHd0ZvRFdDcDFQUTV6ZXVGYVZ2NDhIb2pCUWFDL0Q3S3JFM0pvQ0ppYTFNNmYxUXJrNVVHVXJZT29xQVFLQ29HOFBGMlB3L3hkdUphVHYwQWdBSmZMaGVucGFVeE1UTURsY3NIbjgya1dnVWFqRWZiL3o5NmR4OWRaMXZuL2YxLzNPU2Y3M2laTlM1cW1iVm9vM1ZzS1pWRUtpTEk0ampnd0FvS0t4WTF4UkVkbGhnRUZCcDF4R1g4b09tNWZuSytBTEFJeTQxZEJFTFJsczdSUXV0R0ZybW1USm0yVHBrbWFwTm5PdVg1LzNEa25TWE95dENTNXo3bjdlajRlUEd6UHViZFRQM2R5djgrMVpXUW9KeWNuTmluTVVDRXZpdnJ6bDNkVGM2MnRyV3BwYVZGalk2T2FtcHJVMHRJU2QyRjNZNHpTMHRLVW1abXAvUHg4WldWbEtUczdlOEJ1bThlajVoSUhnUzlKdkpzYiszZ2RrWWhhSWwwNkZva29iSzNTQXdHbEdTZnVUSnZEd1EyTnFKR3NVOWxPS2R3cWE5c2xHNVp4MHR5dW9IRm0yaHdPNnRUL1JyVCt3bUdwbzBPMnMxT3lWaVlVa29MQnVETnREZ2YxNTM4aldYK1JTRVRoY0ZpUlNFVFdXZ1VDQVRtT28wRGc1RWJpVUgvK05KSTFGdzZIWXpYbk9JNk1NUW9HZzBPMjRBMkVta3Nzak9GTEVoczNibXhac0dEQlU4TWFxektFZ0RGS2R3TEtEZ1NWR3d3cHd3a29aWmpmMWh5UEd4cTlqV1NkeWdRa0owMG1rQ2tUeUphY2RNbkVINU15Rk9yMDFEQ2k5ZWM0VWlna2s1b3FrNVltaFVJU0Q5c1l4RWpXbnpGR2dVQkF3V0JRd1dBd0Z2aE9CdlhuWHlOWmM5RXZGS0wxRmdnRUNIcytRdUJMSWlQNk1ETUN1S0VSRDNVS0wxRi84QkwxaDdGR3pXRTRDSHhKSmxGdWJHNW9ESVk2aFplb1AzaUorc05ZbytZd0ZBSmZFdkw2eHVhR3huQlFwL0FTOVFjdlVYOFlhOVFjQmtQZ1MxSmUzZGpjMERnUjFDbThSUDNCUzlRZnhobzFoNEVRK0pMWVdOL1kzTkE0R2RRcHZFVDl3VXZVSDhZYU5ZZDRDSHhKYnF4dWJHNW92QnZVS2J4RS9jRkwxQi9HR2pXSDR4SDRmR0MwYjJ4dWFJd0U2aFJlb3Y3Z0plb1BZNDJhUTI4RVBwOFlyUnViR3hvamlUcUZsNmcvZUluNncxaWo1aEJGNFBPUmtiNnh1YUV4R3FoVGVJbjZnNWVvUDR3MWFnNFNnYzkzUnVyRzVvYkdhS0pPNFNYcUQxNmkvakRXcURrUStIem8zZDdZM05BWUM5UXB2RVQ5d1V2VUg4WWFOWGRxSS9ENTFNbmUyTnpRR0V2VUtieEUvY0ZMMUIvR0dqVjM2aUx3K2RpSjN0amMwUEFDZFFvdlVYL3dFdldIc1ViTm5ab0lmRDQzM0J1Ykd4cGVvazdoSmVvUFhxTCtNTmFvdVZNUGdlOFVNTlNOelEyTlJFQ2R3a3ZVSDd4RS9XR3NVWE9uRmdMZktXS2dHN3VycTRzYkdnbURPb1dYcUQ5NGlmckRXS1BtVGgzRzZ3dkEyTHJ4eGh1TElwSElDbVBNbVJNblRsUmFXaG8zTkJJT2RRb3ZVWC93RXZXSHNVYk4rUitCN3hUVSs4YnVmb2tiR2dtSE9vV1hxRDk0aWZyRFdLUG0vSTNBZDRycXZyRmZNOGFFdTdxNkx1V0dSaUtpVHVFbDZnOWVvdjR3MXFnNUFBQUFBQUFBQUFBQUFBQUFBQUFBQUFBQUFBQUFBQUFBQUFBQUFBQUFBQUFBQUFBQUFBQUFBQUFBQUFBQUFBQUFBQUFBQUFBQUFBQUFBQUFBQUFBQUFBQUFBQUFBQUFBQUFBQUFBQUFBQUFBQUFBQk9qUEg2QXQ2dG5EZWV1Y3RZM2UzMWRjQTNLdG83dGF6dC9DdjNEbmVIOElZRmQwblVJRVpNaFJOdVgyWVdiUjFXRFlidnZlY3V5ZDQ5eXRlRVU0VlJoYVBPWmViT2J3MzdaK0NLRlN2NEdZaVJWQkdKUkpaZGNza2xROVlndFljUk51emFTelpKSC9na1FoOUdIS0VQWGlQMHdUdUVQbmlQMEFlditETDArU0x3U1lRK2pEaENIN3hHNklOM0NIM3dIcUVQWHZGZDZQTk40Sk1JZlJoeGhENTRqZEFIN3hENjREMUNIN3ppcTlEbnE4QW5FZm93NGdoOThCcWhEOTRoOU1GN2hENTR4VGVoejNlQlR5TDBZY1FSK3VBMVFoKzhRK2lEOXdoOThJb3ZRcDh2QTU5RTZNT0lJL1RCYTRRK2VJZlFCKzhSK3VDVnBBOTl2ZzE4RXFFUEk0N1FCNjhSK3VBZFFoKzhSK2lEVjVJNjlQazY4RW1FUG93NFFoKzhSdWlEZHdoOThCNmhEMTVKMnREbis4QW5FZm93NGdoOThCcWhEOTRoOU1GN2hENTRKU2xEM3lrUitDUkNIMFljb1E5ZUkvVEJPNFErZUkvUUI2OGtYZWc3WlFLZlJPakRpQ1Awd1d1RVBuaUgwQWZ2RWZyZ2xhUUtmYWRVNEpNSWZSaHhoRDU0amRBSDd4RDY0RDFDSDd5U05LSHZsQXQ4RXFFUEk0N1FCNjhSK3VBZFFoKzhSK2lEVjVJaTlKMlNnVThpOUdIRUVmcmdOVUlmdkVQb2cvY0lmZkJLd29lK1V6YndTY2tSK3Q2Zlc2anhvVlRWZExScFJWTmRuL2ZLMHpKMWRsYSsyaUpoUFYxZjQ5RVZEdTY4N0FLbEdFY3JqN3QybnlMMG5ZeTA2VEtwVTJYYmQwdHR1MDk4Lzh4Rk1pWWsyN3g2Wks3SHBFaVo4OXcvTjc4bEtUSXl4eDBidmdoOVp2WWNTWkxkL1Bib242eXdVR1o4b1d4dHJWUlhlK0w3bDA2UkNRUms5NXhFN2NZVERFcW5sYmgvM3JkWHNuWmtqanNXa2pUMFpXWm1LaU1qUTYydHJXcHBhVG5oL2ZQeThtU00wWkVqUjBia2VoekhVVTVPamlTcG9hRmh5TzNUMDlPVm41K3Zob1lHdGJhMmpzajVNek16bFphV3B0cmFrN2dudkVYb1MxQ080OGh4SEhWMWRYbDlLYU1sb1VQZktSMzRwTVFPZllzejgvVENtZWZLa2RIeVhldjFYTVBCMkh2dE5xSmZseS9XWlhsRmVxaTJVcmZ2MnhKN3I4MUdGTzUrU0ppWGthTUh5eGZwTjNYNzliMmFuYkhYSmVtTnVSZEtrcTdlL29iMnR2Zi9KWkZxSEptVHFKQzJTTThEOHU2RjcxTkJNRVY1Ynp3clNVb3hqcHdoanRsNy95U1V0S0hQRkg1Q0N1VElIbjVTNmp6Z3ZwZytTNlpvdWRTeFQ3Ym0vcUVQRXNpVmM4YnZwSzRqc2dkL0t0dndwNkhQVy93UE1rVTN5eDc4dWV6Qm43a3ZPbWx5enZoRDNPMGoyejRvUmRwaWYzZG1yNVFDdVlwc1hOaDl3SkNHL05GbU93WitMNlZFemhtL2Q4KzE2WnpCdDAxTXlSMzZIRWZPdjM1ZGtoVDU1ajJEYm1yS1owanpGMGpHdVA4NWp2dGZJQ0FUQ0xqaEtSaVVnaUVwRkpKU1VxU1VrQ0wvOVNPcCsrSGNMTHRZNW9MM3lMNzhrdXpMSzkwRGgwSnl2bkJyM0hOR2Z2eERxYk96NTNLL2NwdVVudDV6cllHQWh2ekJPZGdEVDM2K25ILzRvbnV1YjM5cjhHMFRVUktHdnFsVHAycktsQ21xcUtoUVJVV0ZKQ2tRQ09pY2M4Nkp1LzNxMWFzVkRvZGpmei8vL1BNVkNvVzBjdVZLU2U2RDdWQWlnL3llUzA5UGo1Mzc1WmRmSG5SYlNab3paNDdHangrdkxWdTI2TkNoUTdIWGx5eFpJak5BTGU3WnMyZkFNSmVSa2FHenp6NWJrclJtelpvUkNaRmp6QmVoTHpzN1c3Tm16ZExSbzBlMWRldFdwYVNrYU1hTUdaS2t6WnMzS3lVbFJiTm56NVlrYmRpd0lXNmRMRnUyN0lUTytmcnJyNnV0emYzOUdnd0d0WGp4NGhQYWYvWHErRis4RmhVVmFmcjA2ZXJzN05TNmRldjYzRDgrazdDaEwrajFCWGl0YWNtVjkrUzg4WXdTTGZUbEJrTDZQOU1YeU9sK2NQM2w5QVY5M3YvbG9YMzZRRjZSSk9uamhaUDE4Y0xKc2ZjK3VHMjFYajE2V0V1ejh2WG9qTVVxQ0tab1dscW1KcWVrNjY5ejNoUGJMc01KU0pKZW4vTWU5ZjRPZWRMYTV5VkpleFpkR3R2bVJFVERYVHd2ejc1QVo2Um5uZlQrU2FBc05hU1ZldTJaWVllK3dQejE5NFEzTEpDOC9LVVR6Sk9aOEduSnlaU2NETm5xNzBpU1RNNHltZHhMSk5zaGUvaTNVc2YrWGpzNVVqQ256MkZNd1ZWU0lGY0s1TXAyVkV2QnZJSFAyVFhJTjlkT3VoUWNOOUNiZzM0VVo4WmpVdHIwUWJlSmhjTzRCMGp0K2JOTnNvZHRWMWtra0xyU3ZqVnJXS0V2OFBXNzdnbmZlNC9HT3ZTWitRdGsvdVp2QjkzR3VmT3V1Sy9Id3BVeE1yUE9kUDlzclJ1T0FnRTM5TFczU3kzTlVtZVgxTm9xZFhYSmRuVzYyNFJTQnIrNFVFakt6Qnpnd2djUGM4N05uNVVLQ3dmZFp0QWdHK3oxYXprWkg0cXN5aUltdE5KKzg0NWhoNzZMTHJyb25oVXJWa2dKOU9EdE9JNVNVb2Fva3dFc1hyeFltUVBWVDdkb09Cem8zRkZEaGIzQ3drS05Iejlla25UbW1XZnF6RFBkKzJIVnFsWEt5TWdZTVBBNWpxUFUxRlNkZSs2NWd4NC9HdnlPdDJyVktyVzN0dys2cjRmS0hNZForZWMvLzNuSUIrOUVyTDBveDNHVWtaR2hqZzczUzhkQUlLRENYajliSE1kUmJtN3VzSTYxZHUzYVFmLy9PdSs4OC9xOVpveFJlbnI2Q1Y1MWZNRmdVS21wcVVwTlRkWHBwNSt1TFZ1MkRMMVRjaHAyN1kyMVV6N3dTWWtYK2h3Wi9icDhrYWFsWnVqTmxnYTkyZHlnbTR1bTZKV2poL1duQnZmYnU5c216WkNSRy93K21EOUJPWUdndmx1OVUyMlJzSGEzdCtpODdBTDk3dlJ6RkRKRys5cVA2V3Q3TjJ0Y01CUTN3S1dmUktnYnltOW5MdEVsdVQwL21CcVdYS0Z2Vis4WThmTWtxS1FMZldiaVY5MndaenRrYS84NzlycXRlMGhtL0VlbFFLNU15ZDJ5dXo4alJiOGVTQ21XYzhZekF4N1RLWDk0MEhOR2RueE16b3hIZXE1aHdtZGxKbnhXa1kwTFpUTGNMbjBLTnl1eTJmMlN3cG0zem4wdGtDbEZXbVdtL3BkTWRzOHZLV2ZlT3RtRFB6K0JUejJBUUhlSURiY295YnB6OXBid29jL1cxVXB2dnRIelFsYVd6Qm16K205WXVVLzI0TUgrcjB1eXUzZEp2MzJ5VHl1WXVld0tLVGRYZHROR2FkZk8rQ2MvZEZDYU9Fbk84ay8zN1BmZUMyWGVlNkVpMzd4SFp0SnA3b3Z0N1lwODc5dVNlb1hQMUZTcG8wUG11aHRrcHZkOHNlRGNlWmZzeXk4TjQ1TVBJUzA5ZHU2azZzN1pXNUtFdnV6czdENHRHR1ZsWlNvcks5UEtsU3RqWFNxN3VycjA2cXV2U3VwcExRa0dnd3FIdzVvM2I1NEtDZ3BpK3k5YnRpeldRdmh1Qkx0RC8xQmQzN0t5c25UNjZhZExrbXBxYW1TTVVYRnhzYnE2dWhRT2gvWFNTeTlwMXF4Wm1qQmhnbmJ0MnFYS3lrb3RXTEJBZVhsNS9WcFlqbS9GeThqSVVIdDdlNy90TWpJeTN1M0hHeXUrQ0gwalpjR0NCYkx2NHVmSmE2KzlwczVlUFJ0NjY5MGlQSkRxNm1vRmcwRk5telpOUlVWRk9uVG9rT3JxZkR2VUp5RkRINEd2V3lLRnZvaXNIamkwVjBmQ25icGx6MFlWQlZOMGFXNmg4Z0loUGRkd1NMY1VUMVZseHpFOVZGdXB1NnEyYWR1eG83cmp0Sm5hM3Rhc1o0NjREMFlaVGtBaFk5UnVJN3BwMXpvMWhqdlZHTzdzMDNyV3NPUUtTZExabTE3VzlyYm1mdGNSYmVucnZlMkgzMW5UWnp6ZXpMUXNyWm43WGtuRGE1bGIrdmJMSi9FdmtwU1NKdlNaM0V0azhxK1VKTm1ERDBpZHZicjVoRnRrYTM0Z1UzS1hUTlpaMG9UUGpFeW9Ha3hhdWN5azI5MC90MjN2ZWQxMlNpWWs1L1RmeTdhOEVYOWZTWkh0VjcrcjA1dVEyM0l1SjhYdEhtcmovNUpMQW9rZCt2YnZsOTIvWDBwTmxWbHl0c3hjZDl5a1hiTmE1bXkzTzV2ZHRsVm01dWxTWFozczZ0ZjdqN0VMaFdUKzdwcTRoemRuTFpIT1doTDNQVHRZQzF0aGtjemw3djJnM2tFekhKWUNBVG4vOEVYWmlqMEQ3aDc1K1U4R1B2WXdtTzZnb1dEUWJhMU14bFkrS1dsQ1h6eVptWm14cm5POXgvUkZJaEU1anFOenpqbG4wUEY2Yjd3eDhNK240VWhOZFhzWlJNYzhEZFRLVjE1ZXJtQXdxTGEyTnJXM3Q4ZkNaM056cy9MeTh0VFYxYVdpb3FMWWE0RkFRR2xwYVpMVTcrRjl6Wm8xZmM2L2RPbFN0YmEyYXNPR0RabytmYnJhMjl0VlZWVjF3bDBFUFphMG9XL3g0c1hLenM2VzVJNFJYYlpzMllEZEphUEdqUnVucVZPbjZwMTMzdEhSbzBmN3ZCY0l2THN2OWhjdFdqUmdZT3pkSXAyV2xoYnJFbnE4ZmZ2MktTOHZUd1VGQlNvdkwxZDlmZjJRTGRoSkxPRkMzeWsvaHU5NGlUU21MenJHVHBMU0hFZHRrWWhDeHFnczFmMkdiVWRienkraW9ESHFzbFkzN1ZxbnQxdWJKRWtiNWkzVDk2cDNLaXpwcGFZNlZYZjB2UW1IQ256eHRoMXU0RXR6SE0zTHlOV2Zacm5kUlU1Yis3eFNIRWQ3Rmw0NnJNK2U1TjA2ZTB2c01YMXBNK1dVLzhydFF0bTJYWkVkSDVOc1dGTGZIK3htMnM5bHNzNldaR1Vydnk1NzVMaVd2VUNXbk5QL1Z3cU9rejMwUzlrRFA0NjF5RVhldVVwcXI0aHpjaU9aa015RXo4a1UzU1I3NkFIWjJsL0pUTGxQSnN0OVVMY1ZYNUp0Y2x0TnpHbi9JbFB3RWNtRVpPc2VsYTM1b1pSK2hwenlCOTN6dkgyK0d3aG5yeHpXUngrb1c2ZVo4RG1aQ1o5MXQ5bDVvOVE2QmhPSGpLN0VHOU1YQ01oTUw1Zk9tT1YyeVF5RnBKWVcyVDgrSTd2OW5aNHhmTi81ZDVscnI1ZVpVdWJ1VjN0SXRtS1A3R3V2dXExNm1WbnV1THh1enVWWFNKTk9rMzFycmV5NnR3WStmMGVIZExoT0NnYmRscjN6THBCOTlSWFpWYS9KWEhPdFRKbDdQdnZFNDdMYjM1SGt0aHlhaFl1a1FFQjJ6V3Jadjd3b0ZSZkwrZVJ5OTFxLyt4OXVJUHpLYmNQNkp4aW9XNmQ1N3pLWjk3by8reVAvL1lCVXZUL3Vka2tqd2NmME9ZNmpzckl5bFphV2F1L2V2YXFzck5TY09YT1VsK2QyUjMvNzdiZGpMUkV6WnN6UXhJa1Q1VGlPcXFxcXRIdjNibVZsWlduUm9rV1NwRmRlZVVXTzQrajg4ODhmMXJrSDZ0WVpiV21VcExmZWVrdE5UVTF4dDVzK2Zib21UNTRjOTcwalI0NG9KeWRIZ1VCQWpZMk5Nc2IwYWJWY3RXcVZqREdhT25XcXhvOGZyNWFXRnUzWnN5Zlc0cmwvLzM1bFoyZXJ0clkyRnZnMmJOaWcwdEpTaGNOaDdkbXpKNWttMzBpNk1YMExGaXhRZG5hMkFvR0FyTFVLaDhOYXUzWnRuM0dsemMzTnlzcHloOGk4L2ZiYk92UE1NMld0MVlZTkczVDA2RkVaWTA2NFczSm5aNmVzdFlwRUlncUZRc091NWFoang0NnB2YjFkNjlldmovdCtVVkZSck50eHROWFo1eEptVEI4dGZNZEpwSmErR1dtRGp3R0k5MzU2cjI5YVByMTdnOW9qRWYzcHpITzF1ZldvRm1YRzcrc2REV3hSUHp0WW9YL1o5Kzc2VjdkRklybzRkM3pzNyswMmtzUzk0OTZWeEczcFM1c2haOXJQM2JBWGJsS2s0aXVTN1pMSnYxS204Q2JadWwrN3djNTJ5bGJlSVRQamNTazRUbWJ5djBrS3lCNzVmN0ZEbWVJdnVtUHVXdDZTUGZqVFlWNkE3WjRRcGJzRnc0YmRGc1U5dDBpVHZpYTFWOGJDbmlUWi9kK1czZi90UGtmbzNhVlRkb1RHazJUTTYzTjhtL3lCTHlGYitzejdMNU82SDZvVmliamRNOHVteXBSTmxlM3U2bWt1dVZRNmZOaWR0VElZZEZ2ZkNndGxYMW9wTTIrQnpQcy9FUC9ZaXhiTExCcDhzb0hJTis5eFEyUEV4cTVCN2UyeWp6NHN2Zjh5NlVoOUxPeEprbjN1V2RubituNFJaYWFWOS94bHBCNStTMHA2amorOVhEYlpBMStDdC9SRklwRll5NFcxVmwxZFhkcXdZWVBLeTh0MTdOaXhQdDNPZHV6WW9SMDcrZzVONk4ybGM2UmFLNkxCTEhyOGdRTGZ3WU1ITlhueVpMVzJ0dXJRb1VPeDdxakxsaTFUZTN1N2R1ellvZno4ZkczZnZsM1RwazFUWm1hbW1wcWFWRkZSRWV1cTJkYldwdFRVVklWQ29UN2ROZmZzMmFPSkV5ZHEyclJwNnVycVVsVlZsUllzV0tEVzFsWnQzTGd4MlZwbWtxNmxiLzM2OWNyTnpkWENoUXZWMk5pbzlldlhEenFlTGhyMk5tN2NxS2FtSmhVWEYrdU1NODQ0NmZPdlhMbXlUNHZlMnJWcis3VWFIaTh6TTFObm5YV1dqaDA3TnVBMkV5Wk1pUDI1dExSVTFkWFZmcDdBUlVxZ2xqNENYeHhOUzY2OEozZk5NMHNsWGVibGRjUnI1WnFXbXFHMzVpMGI4UDNlZHJlMWFNWHM4NVZxSEVWazFScUpmMU1GakZHcWNZTmlheVNzOWtoRVg1NDRYWGVWbk41djIvODlmZUIrMnRGV1FFa2E5K1lmOWJIeFBROHVyODErais2czNLcml0Yy9GWHB1ZWxxblhacnZqczNxLzdrTmxLVUU5M2lZTlBqcStsOEQ4OWZkRU5zeGZhbVZHclFaTlNvazc2WXJ0a04zN05hbWpTbkxTWllyL1VRcE5rQ2xhTHR2d25OdWxzYk5Pa1lxdnlKbjJNMGxoMmZhZUxtMG01MEtaY2QzZDZsSks1TXg4cXM5NW5Lay83dGN0TXZMT1ZmMHZLS1ZFSnY5dnBOeUxaVExQY28vZDNkSjJ2TWptOTBqR2tjbi9VTTk1Wmo0cFcvMTlkMmJOcU5RcGNtWSs0ZTZ6S2Y2TWUzMEVNbVd5ZW9LQ3lmMkE3TUZmREwxZjRpc0xCMUllMXpCck1QRDF1KzZKM0h2M1VqdGFQd1BEWWRtVmY1R0tpMldXbmljNVRxeEw1MkRzL3o0dDVlUktiVzJ5MjdaSXRkMHpFcGFVeUZ4NGtTUXIrOGRucGNHbXNoL29RVFUvWDJiZWZMZlZzYnRGMGJ4M1dmeERmTy9iN29ReDgzc20wM0krODNuWkY1NTNaOWFNS2hnbjV6T2ZjL2ZwL2ZwQVVsTmxTcWZFL21wbXo1WjlaUVRHQlhyTnFpeXMwTERyVDRvOWVJL3A3K0gwOUhRVkZ4ZHIvUGp4c1JhK2FFdmI4VjU5OWRYWW1MbW9KVXVXYU9mT25YcjU1WjZoQ3hrWkdUcnJMUGZuV2UvWEJ4SU1CbVBubHR4SldRWWFGOWpjM0J6Yko5clMwL3VCT2hLSktEOC9Yd1VGQmNyTXpGUWdFRkJGUllVYUd4dGpuN2VzckV6V1dtM2R1clhQRWhDelo4OVdmbjYrT2pvNnRHM2JOalUzTjZ1a3BFUjVlWG1hTld1V05tL2VQT1JuU1RCbGp1TU1xd2E5cUwxNG9oUHVaR1JrYU83Y3VkcTVzMmRNOHFwVnE1U1NraEpya1EySHc5cTRjV01zbE5YVzFxcWhvZUdrVy9na3R5VzR0YlZWR1JrWldyUm8wYUNUdmtSYkU0MHhxcSt2ajd0TlptYW14bzNybVl3dEZBcXB0TFJVZS9ZTTNFWGVKNFpkZTZPSndCZEh6cHBuYnBYSE4zcnY3cHk5aFhyTnVEWFFOdit4Zjd1ZWJ6aWszOHc4UzVOVDNHK0Uvbjc3bTZydmlqKzkvSVJRcXQ1WmNJbWtubkY3WDU0NCtDeUhRL25iL09MWXVTWHA5UFFzM1hIYVROMVZ0VTFmbmpoZHZ6OXlRSzgwOWZ4UUdCZE0wV2NubE9uUnVpcHRPelo0OTlKa1k2VWFHNDdjZENMN2hEY3N1SFhVSHJhNzJhWVZVdlgzM0phMFpuZjhocG53ZVNrMFFaSlZwT29lZC9rREUzQmIzMW8zeUZiY0ttdkRVdXNtOXlCcDVUS2x2UjVrbytQZmVrczVMZjRGcE0rU0dYOWRyUHVteWI5U3lwd24yMUVqQlFhZnlWV1NUTzZsVXNyRW5oZFNwOG9VLzROVTh3T3A2Rk5TNDU5bG0zdU5wUWtXeUl5LzFtMlpIR0M5UDVQL0lYY2RQdHNoeVVocDAyU3l6NVU5dW1ySTYwbG9SalVCRGI4R3cvZmVjNnVWSGQzNmUzdVR0SE9IRy9qVXZkekJBS0pMSk5pZE82VG8rSkNtSnRtbUpxbDBpcHlsMFpaZTB6UCtiZ0NSbi94SXFxK1hpaWZLbkgyT1RObFVkOCs1ODZUVFNtUWJHOTJKV1laZ1pwMHA5WjRoYi94NG1XVVhTMzk1UVRydkFtbmJWdG5lRCtvWkdUSkx6cEhkc0g3QTlmN012QVZ1UzJiMEcrL3hoVExUcHJ1dG44bXRKaERXQ2YwTVhMRml4YWovSHM3T3p0WnBwNTJtL1B4OFNXNVl5c25KVVZ0YlcyemlsTUVVRmhiR3hzUko3b1A1MUtsVHRYdjNicFdXbHNZZXVxTkNvWkJLU2twMDRNQ0JBZGY3S3k0dTdqTnVMek16VXdVRkJRTStSRXRTU2twS2JLYk9XYk42Smo0cUtDaFFTa3FLeXN2TEZRcUZZdTlISWhIdDNidFhCdzhlMUxwMTYySXRpbE9uVG8zdG01K2ZyL3I2ZW0zYnRrMWxaV1VxTHkvWG5qMTdOSFBtVEJVV0ZxcXdzRERaMXVpcmtZWlhnMk5SZTBPWk0yZE9MQnlscEtURXh2TkZ0YmUzOTVtQmRmMzY5WDFxS2h3T3kxcXJwVXVYbnRCNVY2OWUzV2NNM3BZdFd6Ump4Z3hsWjJmM3FmVjR1cnE2ZFBqd1lWVlhWOGQ5ZjlxMGFiRnJiMjV1MXJoeDQxUlNVcUxxNnVwRW52RjFKQXk3OWtZVGdlODRPV3VldWRWSVAvRDZPb2JxempuWU5ubkJrUDVyNmp3dHp1ejVsckFwM05tbkJXNGdEVXV1MEE5cWR1bmUvZHYxMDRQdXR5NmxLUm14YnAvTHRyeW1iY2Q2bXZVSGFxWDc3Y3l6ZGF5N1JUSGRDZWhuQnl2MDFPRnFYVGUrUk10eXh1dGdaM3Vmd1BmaGdvbjZZdkUwNVFTQytsSkYwbmVoaTdGU2plMktYSHowdkwvWk50eDl3aHNXM0tveHFrRmI5M2pQWHpKbXk0ei9XUGZyajByTmEyVUtQaXd6NFJaRjluNVphdDBjQzRhU3BKU0pib3VmMDFPSHZjZnI5UnZEbHpLcHo2eWVKdVUwdDBVdnFyTk90dkZGMlpyN1piUE9raW42dEZUM2FLOHhmSGZJakx0YTl1aGYzYitQdTZablBUNG5UYmJ1TWRtR1A4cmsvNDFNMWpteW5YVlNyOEJuOGk3dFhtc3dTN2JxbS8zL01ZSUZNa1dmY1Q5LzQ0dVNTWkhKZlovTXhDKzVpN3JicE9yQzFNT294bEg0WWpOdjA3QnFNSHp2UGJkS2RzeC9CZzYwN3QxZ3pObExaZDUzcWJzTWd5VDcxMWVsMXZqZGljejcrbzRmTnRFV3Zham1adGx0VzJYLzhxTHNsREtaOTd4WFd2MjY3QTUzNGlCeitaVXlpOCtTM2VXR0w3TjRTYzk2ZktHUTdCdXJaZC9lNUhZMW5UcE50cmxaNmhYNHpLelpNdWVlSjZXbXlqNGJaNDNKekV6M25KTHMxaTN1T01kWlo4cGNjcW03cUh1eXp0Z3AxVGhoWFd6dXZudllQd083SDdoSHZRYlQwdEw2dE5CMWRIU290clpXdTNmdlZsNWVucVpNbWFLcXFpb2RQbnhZa2pSejVreE5talFwRnI0bVRab1U2NDRXQ0FSVVZWV2xRNGNPcWJpNE9OWTYxanZ3RlJVVmFmTGt5UW9FQXRxK3ZkZUVWTjFTVWxJMFpZcmJ3bHRiV3l2SGNWUllXS2hwMDZicHlKRWovU2JOaUU2V2NlellNUjArZkZnbEpTVmF0V3FWemozM1hJVkNvVmhMWVdxdkx6Q2lEKzNCWUZCRlJVV2FNV05HTEF6MkZ2MHMwVVhkMDlQVFZWOWZyeDA3ZHFpcnF5c1p3OTdGRjExMDBaQTFPRmExTjVUVTFOUllvT3ZxNmxKTlRjMmcyeDg3ZGl3MmUyeTh5VlY2ZDV1TVR1QVM3N1hqTlRjM2E5MjZkWU9lTy9vbHc2NWR1MkxWamU3aEFBQWdBRWxFUVZSTFNCeXZxS2dvRm1EMzdkdW5JMGVPcUtDZ1FJRkFRR2VjY1lZMmJOZ3c2RG1TMkxCcmI3UVIrSHBKbExBbkRXL1NrdDdkTzhlLytVZDE5YnJKeTlNeTFSYUpLSzNYbUw1RG5lNDNLSG5Ca0JxNmVpMGNiSXpHQjFOaTJ6Ukh3Z3BiRzF1a3ZTUzE1MXVkeXZaamZSWkc3NHowbkxQMzZ3YzYyL1IwZmFzdXp5dFN1aFBRdit6Ym9xQXhlcnpBN2RyeTI4Tjl2d0g2WGYwQmZXdnlMSDEwM0dtNnUrcWRQdGVYckJJOTdQWGhwTXFaZks5a0hLbHRoN3ZJdWduSmpMOU9DaFhLbVhLZklqdXVrN29POTlvcDZFN1MwdmhuZDYyK0UyUTdLcVg2MzBtaFFuZXNYUDF2M1lYWGpTTlQrRWwza3BqME0yUjMzU3dUekhjbmJMRmRzalgzdWZ0MzFrbnR6OHZrTHBPVUpsdjlYY2tFWk1xNlc0b2ErbllUdGcwdnlFejhKNW04SzkzUEYrNDFMc1k0TXBQdjZWNDNNQ0o3NkwrbFFMWk03dnVrdEpreUU3NGdlMkFZQzg4bm1pUUplNUprZi92a2dPL0ZtNG5UekR5OTN4ZytjOTRGd3o5ZmZiMjBZYjJVbFMwemZibzcwY3ZMSzkydW11ZWVMMU0yVlNxZUtQdlEvNVhKekhUSEJFWWlzaS8reWQyLythaTBaYk03aTJnb0pQdjhjMjdYMUk5ZTc1NWdjOTh2cnV5MkxUS1h2bDltN2p4M3dwZmVNOWtaNDY1Sm1KRWhXU3Y3Mml0U1dwcmJpamhoZ3N4RkY4dis1Yy9EL213SkpHSERudVErSkI4NGNFQXBLU2txS0NoUWRYVzFLaW9xWkl4UmFXbXA4dlB6bFoyZHJYWHIxaWtsSlVVVEowNlV0VmE3dWtOL05DQ09HemRPZ1VCQU8zZnVsREZHYytmT2xhUStpNkJMaWsyQU1tSENCTzNldmJ2UHBDZkdHSjErK3VrS2hVS3kxbXJmdm4wS0JvTXFMQ3hVVmxaV3JPV3d0MmpnQ3dRQ3NmRjMwWmErOVBSMHRiYTI2dURCZzdIeGQzbDVlVnEzYmwyc1MyY2dFTkRNbVRQVjFkV2xwcVltTlRRMHFMaTRXQmtaR1NvcEtWRkpyL0dralkyTjZ1am9HREo0SktDa0MzdVMxTkRRb0phV0ZoVVhGNnU1dVZsNzl1d1pjazI4Y2VQR3FieThYQlVWRmRxL3YyZnNieVFTMFN1dnZCTDdlM1NtMVZXclZzVnE4Snh6enVsei9LbFRwK3EwMHdib25YT2NhR3Y0K1BIalkyRXp1cFNKNUxaOHo1dzVVNUo3ejlYVTFDZ1NpYWk2dWpyV3dsNWFXcXA5Ky9ZTjYzeEpKR0hDbmtUZ2kwbWtzQ2RKZjFjd3FkOWk2NE9wTyt2eTJKL3ozbmhXenpVYzBwOGFhdnVNdVp1NS9zLzZwNG5UZFdmSlRIMXovM1k5Vk92T2p0UzdTK2ZNOWYwZktpN0tjWCtCSE83cTBPRUJ1b1VlYjlzeGQ0bUl5L042dXZpOUw3ZFE0NE1wT3RqWnJqODMxV2w2YWsvTFVGWEhNVzFvYmRUOGpGeGRPKzQwL2V4Z3hiQS9leUpLcXJBbnlVeTZUVXFkS2tWYUZkbDdXM2VYUmlteTkydnVRdWFoUXBuU2I4dnUrV3hQUzFkSHBlelJ2OHBXM1QzTXdIZmNwTURIM25IM0xmNEhxYy9rS3hIWnZWK1Z5dTZUeVZycVRpeGpRcEp4Wkd0K0lMVjFqMk5vMnlYYnRMSTc4SFdmSWZzQ0taZ3ZkUjJXYmY2cmxGTGFjOXpPQTlLeHJXNVgwdndyWmVzZTY5N0pjWmVkeUhiRGdxMzdqZFRtUHREWnBwZmNNWXBGTjduSHJPdFpOekRoSlZIWWt5UkZaK0ljSnJ0emgweHpzK3k2dDJJdFk1SC8rMHVwTWY3NFBlZExYK243d3NFRHNyLy9uZHNOczlkNmVySlc5cmRQU05kY0t6TnRtcHdiUHVFdWoyQ003SXN2OUl3YnJLMlYzYjdORFh6ZHpQUnlON1ExTjh2dTJpa1Y5SXhYVVdPamRLREc3VW82ZDc3c0c5MVRyQnNqODhFUHlaUzd5d0RZTjlkSTNhMG5kc2QybVJrejNTRGIzQ0s3NXZVVCtqZnlXRUtIUGNsdHZkaTJiWnVtVHAzYVovSVZhNjAyYjk2c09YUG1LRDgvWHdzV0xKQXhSc1lZN2RxMUs5WjFycVdsUlhWMWRYM0dKUlVVRkNnVUNxbWpvMFAxOWZWOUhxTGIydHAwOU9oUlpXZG5xN2k0V0ZWVlZaSjZ3bDcwT1B2Mzc0K2Q0L0Rod3hvM2JweEtTMHZWMGRFUjIwZFNiSHhXTkxCS2lpMG4wZFRVcEp5Y0hFMmFORW1USmsyS3RleEZ1M1EyTlRWcDI3WnRXcnQyYlN3a1ZsWldxcmEyVmtWRlJiSHVuZFhWMWJGSllaWXNjYnZmYjl5NE1WbTY0Q1ZsMkpQYzFyTGMzTncrTGRCRENRYURDb1ZDc2ZHY1VZN2p4RjFPNDRJTEJ2NkN6SEdjWVhWcjdpMWVLMkZLU29ybXpwMGJPOWIyN2R0ajNaVjM3OTZ0OGVQSEt6VTFWZE9tVFZON2U3c09EckRtYWhKS3FMQW5FZmdrSlY3WWs2U2o0VTd0YUd2cHN3ekRrYTVPMWZVS1hBTXQwU0JKTHpjZFZqemJqalhMeU9pK0tYTzBwdm5Ja09QbEpvUlM5ZkZDZDlyblZ3WTRaandQMWxiR1doU2pQbFhrZGxWNXBLNHExbnJZMjNNTmh6US9JMWNmTDV5YzFJRXY2Y0plNFkxdTY1a2t1Lzg3YnN0WGFJTGtwRW9tVGZiSS81TVpkNjI3RGwvUjUyUVA5cXd6Wml1K05QUTZkU2JnZG8vc25vakZYZlpoQ0pFMjJiMy9MRFBqRVNtbCsxdm10cDJ5aDNzbWhMSDFUeC9YNGlocDNOWGQ3LzB1YmhkTTIvU0tUUG9zbVlLcjNNQVh5SlVwL1ErWjdPNngxRzA3WkEvMGpDV3orNzh0azdsUUN1VElUUHFxbERaZHR2cjdVaVQrK0p1RWtXeGhUOTNyNXAySVNFU1JwNStVOXUyTEJUN25wdVVqY3pHZG5iSlBQeW16L0ROUzkvZ3UxUjZTZmV2TjJDWjIzVnJwK0hGWWk5MGF0eHZXeCsyQ2FYZHNseW1lS0xOd2tSdjQwdE5scnZvN21XbmRnZlBRUWRrL3Y5aXovUitma1psYzZyYjJ2ZjhEVW1HaDdBdlB1OHRLSkxhRUQzdERDWWZEMnJ4NXN4WXZYaHdMYlMwdExYM0dKOVhVMVBUcndqWnAwaVJKMG9FREIrSjJyVHQ4K0xDeXM3TTFjZUpFVlZWVktSUUthZGFzV1gzVzBPdmRrcmQ5KzNZdFdiSkV3V0JRNWVYbHlzek0xTTZkT3hVT2gyT3RlclcxdFRwMjdKaEtTMHYxeWl1djZEM3ZjWWRaeEZza1BScjhvb0hOV3F2cDNWOTRWRlpXNnRpeFk5cTdkMjhzOEZWVlZjVVdaYy9NZEwrazdUMTJMSUVsYmRnYlNPLzE3dkx6OC90ODBTQXAxalUzdXNhaU1VWnZ2dm1tamhlZFJHamR1blg5WnNpTWhyRmR1M2JGV3JMTHk4dFZVbElTbTZIMStIWDJvbUZ5elpvMXNWcVIzRnFiTjI5ZTdQNnByS3pzczM1bE9Celd0bTNiTkcvZVBCbGpZck9LK2lEMEpWellrd2g4Q1JuMkpPbFBqYlg2MHlaMzdOSXZwaTNRMzQrYnBJQXgrbExGSnUxcWExV25qV2h4WnE2ZW1PaytKSjM3OXN0OXVuUU81Tm1HZy9xUC9kdTF2Nk10RnZaS1U5MmI4Zmk5c3dKQi9XYkdXY29OdUQ5RUhxb2Ivbm9weDRlOUZPUElXcXNPRzlIdjZnOG9PeERVd3VPV2lYaWhvVmIvUEdtR09tMUU0NElwdzI1TlRDUkpGL1p5THBLWitFODlmNTk4ejZDTGM1b0p5MldiWDVkYXV0YzRHOGFpNUNZNFRxYjN6SjNSR1Q1TlNISXl1aWVKa1NUckJzT3N4Vkx1KzJSeTM5OTM4cGEwY2psblBDdDc1SDlrai94UmF1czdQYnE3U0xwMWw1Rm9mTkdkY1ROamRwOU43TkZYWlNaOHBudjVpY3RsSm41VkNuWi9zOTlSbzhpZWY1UWl2V3EzODREczNxL0pUUDJ4MjhXMTRDcVpuQXRscTc3cFRucVRpSklwN0xXMURiZ2UzYkFjMXdYb2hGcjRBZ0YzRGIvWUZQaldIVGMzcFV5YWRhYk1tYlA3VHQ1U1dDVG5INzhrdTM2ZE8rSE1vWVA5anllNU01QnUzZUxPdU5uOThCOWxkKzZRZWMrRlVpUXNNMmV1ektVZmtMb2ZvdFhZcU1qamovWmQzcUdwU2ZhcEoyU3UrNWg3YlFzWHljdzhYZmJaUDhpK2sxRFBFcjBsVGRoekhFZUJRS0RQR0RmSGNaU1hseGVibUtSM0swZG1acWFXTGwycW1wb2FIVHAwS0RaTFp1OTlKZmVodWJhMlZzRmdzTjlrRy9YMTlTb3JLMU1rRXRHRUNSTTBmZnIwV0V0ZFcxdWJObTNhMUdmSmcvYjJkbTNldkZsejU4NlY0emlhT0hHaXhvMGJwKzNidDhjbVcrazlXVWZ2a05sN25iOTRYVHFQRjY4TDM0UUpFd1ljbDVYQWtqN3NPWTdUYjJ4bDd4bFk1OCtmMzZmK2VyZnNSY044V1ZuWmdPczBTdExDaGZIWG9qMStmY2c5ZS9Zb016TlQrZm41bWp4NWN1d0xpZWdzc0ZHOWF5OHZMMDlubm5sbXJMWVBIejdjcjB1eTVLNFh1WGZ2WHBXVmxja1lvMW16WmlrWURQYnBrcHBrRWpMc1NhZDQ0RXZVc0hlOGY5eXpVZFBTTXJTbDlhaTJIbXZXb3pNV2EybFd6MDNXYmlOeFc4d0c4dDNxbmZwR3llbXFYM0s1dXF4VlN2ZVNESlh0UFpNZFRFM04wRzltbnFXWmFlNFBrS2NPVitzdmpYVnhqemNjSFRhaWorNTRVMFdoVlAzbmxObjZVSDVQTjRXbXNQdUE4MVpMb3hadmVrbTcyaEs4OVdRQXlSYjJKTW0yckpXSnRMckJxOStiRVNuUzZyWm1SVnFsWUpFVXlKUnoyaDJLYkw5YS9iOGlHT0Fjbllka3VvNjQ2LzIxVnlnU1hVc3ZORjdPR2IzR3FuWWRjYnR2WnZicXl0eTJ5MjF4QytTNjNVNkRlVEtGTjBrS3l0YjhmOGVmU0xiaWk3TEJjVEtuM2Q2M20ybTQreGRqNjJaRjN2bGJxWDJmbExsQUp0RDlwVVBiVGpmc2RmYi9adEUycjVIMmZFRm15dmVrUVBjeUZxM3hGNVgxWEJLRlBlZWYvOVZkY1Awa0RCUVNUNmlGTHl0THpqOStxZWZ2cmExdTk4M2VEMGkxdGJKL2ZzR2RZZlA5bDduL2U5NzVrdVBFeHZMRmhNT3lqejhxbTVucFR2QnlSczlzaVlwMmY2dXU3cGtsZFBKa21XaDN2OXBEaWp6MmlCUm52VFZic1VkNjdCR1pxLzllU2t1VHVycGtLeE4yckV2U2hEM0o3VzdXZXhiRHpzNU96WjgvWDdtOVpsOXRhV25SN3QyN0ZRcUZZck5kbHBhV3loalRML0JGSWhGdDJyUkpLU2twbWpGamhnb0xDMlB2UmNkS05UVTFhZlhxMVRwMjdKaHljM05qRC9VdExTMERkcFU4Y3VTSU5tM2FwTm16WnlzWURDb1NpYWl4c1RIV210alUxS1NNakF4MWRIVG8zSFBQalgyV0V4WHREdHBiZEJLWkpKTDBZVStTNXM2ZEd3dFRYVjFkTXNiMGFkRnJhMnRUVFUyTnBrK2ZMc2R4WXYrL1MrNzR2MkF3cUpxYW1yaGpMczgrMngzcXMzYnQycmhyNEdWa1pQUnBxUXVIdzlxMGFWTnNuRjFSVVZHL05mNDZPenY3dFB5bHBxYkd3dDZSSTBlMFpjdVd1QzNla2xSUlVhSE16RXdWRmhhcXZiMjl6OXFYU1NaaHc1NTBDZ2UrWkFsN2todm9QckIxVlN6VXJXOXBqQVcrdGtoWTl4L1lNOHhIN3g1cm1vOG9ZdDFIOW9hdVR1M3RhTlhYSzN0cTlFQm51dzUydEd0bVdwYWVhemlrTDFSc0hKSFBjcWl6WFd0YkdtS0JyNkdyVS9kVXVZc2JSMlFKZTJNdDNDUzc3dzVKa3UwODZJYTdjSGZBaS9TZDdkRGtYU1pUZUtNaSsrN1E4V0V2c3VOYTl3OGQ4YWRqam15NXVQK0xIVFZTeDM1MzRwZldUYklOejh1MmJwSlQvaXZabzZ1bCt0L0tOcjBjTzVjOXVrcW1hTGxNeHB6QkoxRHBPaXkxdmkxRkExKzRTZmJBajZKWDRvWTlTV3BaNzA3T0VpcDBKM3lKREx4WXJHMWVJN3Y5b3pLVHZpSmIreXVwNjhpQTIzb21pY0tlSk9sd25SUTZzVFdpaG1KZi8rdkFzM1JlZk53NDA4WkdkNzIrekV6Wi9mdGxONzh0dTc5S3ppZVh1N05pcm4wek5rT25KTm5kdTJUT3YwQm1Vb2s3NmNwQVdscWsvZnVsYU9CcmErdlozbG8zN0VsU1phWHNhNjlLMmRteXovK3haOGJQZUorcllvL3NMMzRxYytrSFpGZTlKdlY2R0VzZ1NSWDJKUGVodWEydFRhRlFTRWVQSHRXaFE0ZlUxTlNraFFzWDZzaVJJNnF1cm83TjBDbTVyWE9scGFYS3ljbUoyMW9SMWRIUm9hTkhqOFlDWDFkWFY1L3Rvd3RUTnpZMmF0KytmVXBKU1lsMTB4eklrU05IOU1ZYmI2aTh2Rno3OXUxVFoyZG5yRHRjUTBPRDZ1dnIxZERRb01XTEY2dWxwV1hZazZ0MGRuWnE2OWF0dzlxMjk1SVBDY29YWVU5eXUvYm01ZVdwdmIxZCsvZnZqNjJWZU1ZWloyamZ2bjJxcmEyTkJhaXBVNmZHWnVqY3QyK2ZXbHBhVkZKU292THk4a0hQRVYzREw1NlhYMzY1VDB0ekpCS0pyUWNaYlNHMjFpb1NpZWpZc1dQYXVYTm5uMEIzOE9CQnBhU2tLQ2NuUjF1M2J1MXpySGlpTmJoMzc5NWtHUjk2dklRT2UxSy9XUlJPRGNrVTl1SUpHYU9nY1JUdTdpSTVtRXpIN1diVU1zQ2k2MFB0KzdjRkUvVllYZFdBZ1RMRENlaThiTGRMM0l1Ti9hZHBMZzZseWpGRzFSMDkzL3lFakZHNkUxQ250YkdsRzVKWjBvYTlreEZkazIrNDIwcURiMitjL21QdG5QUkJ3MWMvb2ZHU0FuMWI1MHhRY3RJazI5V3pkRVA4QzlCd1d5b1RXcktGdlpFV1hhaTZxV25naGRYamJXTk0vN0Yyb2RDZzRhdWZyQ3gzV1lqZXJYT080eDRuRWpteFl5V3ZwQXQ3VWNhWWZpMFBnVUJnMFBCMXZPaUMwNzBmVkkweENnUUNzdGFlMExGTzFIQ3ZOUkFJeUJnejRMVDlQdUNic0lla2svQmhUem9GQTEreWh6MGtsbE1xN0NFeG5lcGhEMTVMMnJBSDN5RHN3U3RKRWZha1V5endFZll3a2doNzhCeGhEOTRpN01GcmhEMTRKV25Dbm5RS0JUN0NIa1lTWVErZUkrekJXNFE5ZUkyd0I2OGtWZGlUVHBIQVI5akRTQ0xzd1hPRVBYaUxzQWV2RWZiZ2xhUUxlOUlwRVBnSWV4aEpoRDE0anJBSGJ4SDI0RFhDSHJ5U2xHRlA4bm5nSSt4aEpCSDI0RG5DSHJ4RjJJUFhDSHZ3U3RLR1BjbkhnWSt3aDVGRTJJUG5DSHZ3Rm1FUFhpUHN3U3RKSGZZa253WSt3aDVHRW1FUG5pUHN3VnVFUFhpTnNBZXZKSDNZazN3WStBaDdHRW1FUFhpT3NBZHZFZmJnTmNJZXZPS0xzQ2Y1TFBBUjlqQ1NDSHZ3SEdFUDNpTHN3V3VFUFhqRk4yRlA4bEhnSSt4aEpCSDI0RG5DSHJ4RjJJUFhDSHZ3aXEvQ251U1R3RWZZdzBnaTdNRnpoRDE0aTdBSHJ4SDI0QlhmaFQzSkI0R1BzSWVSUk5pRDV3aDc4QlpoRDE0ajdNRXJ2Z3g3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EQjZqTmNYTU9xZWVDS1FNelh6ZWxsOTJoaTdVTlprZVgxSjhKYVY2WlJzcFpIOW4wNG4rUDNXc3k2ckdaUHpQcUdBWnM2LzNocDkya29MSldvUjZqU3lsZGJxZjV5VWp1K2JNN2VPU1MwZXoxNXpUVUR6NTF4dnJlMnVUVkdiNkRSV2JtMEdROTgzZDl3eHFyVjV6VFhYQkVLaDBQV080M3phV3J2UUdINCtRcDNXMmtwSi8yT00rZjZ2Zi8zclVhbEJhZzl4akVudGpTVi9CNzRWZHdkek1zOTYyTWhjNi9XbElERlpxUzdzNk9LV3M2N2NOS3JuV2FGZ09ILyt3OFpRaXhpQVZaM2poQzgyOHphTmFpMzJPKzNkZHdmRGpxVTJNVENyT2tmT3hlWWIzeGlWMmx5MmJGbXdwS1RrWVVuVUlBWlNaNjI5K0pGSEhoblJHcVQyTUF5alVudGpMZWoxQll5bTdNd2xOeHJwMnVtcEdmcGgyVnpOeWNoV1hqREY2OHVDeHpvaUVWVjFITk5QRDFiby94emFPejRZMFlPU0ZrdXlvM1hPY1A3OEc0MHgxeXBsc2t6Sk4yVFNaMHFCbk5FNkhaS0Y3WlR0cUpHdGUxUTYvSnZ4RWVzOGFLWEZaaFJyOFhoaEU3blJHT2RhRlJUSVhQazNNaE1tU0ducFkzVjZKS3B3V0xheFVYYk42OUtiYjR5UEtESnF0VmxTVW5LanBHc25USmlnNWN1WHE3UzBWSm1abVNOOUdpU1p6czVPMWRmWDY3bm5udE9MTDc0NDNoZ3o0citycVQzRU14YTFOOVljcnk5Z05CbnBaa242L3BRNXVpQm5IR0VQa3FRVXg5RzB0RXg5ZDhwc2xhZG1TdExDekRlZm1UTzZaelUzUzVJNTdRNlpyTE1JZTNDWmtFeHFxWnpUL2xsS0taVmtGbXJqM0ZHdXhlTTQzYlY1K1pVeVU4b0llM0FGQWpJRkJYSXV1MElxS0pDa2hmcTNmeHV0MnJ4WmtqNzV5VTlxMXF4WlBIQkRraFFLaFRSaHdnUjkvT01mVjNGeHNTUXQvTmpIUGpiU05VanRvWjh4cXIweDVmZkFOMStTNW1meWNJMytqS1N5dEF4SlVqQml6aHpWY3hrN1g1Sk0raG1qZVJva0xTT2xsa2lTd2hGblZHdXgvNW1OVzV2RkU4Znl0RWdtK1FXU3BMRHRHcTNhbkM5SlpXVmxvM1I0SkROampJcUtpcUovSGVrYXBQWXdvRkd1dlRIbDY4QW5LVk9TOG1uWnd3Q3luSUFreVVRaW8veTFubkdQSDh3ZDNkTWdlVG14RWh6cnI1amQ4NlhUc29jQnBIVC9EalhPYU5WbXBpUmxaVEZYQnVKTFMwdUwvbkdrYTVEYXc2QkdzZmJHbE44REh3QUFBQUNjc2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QUFBQUFIeUt3QWNBQUFBQVBrWGdBd0FBQUFDZkl2QUJBQUFBZ0U4UitBQUFBQURBcHdoOEFBQUFBT0JUQkQ0QUFBQUE4Q2tDSHdBQUFBRDRGSUVQNnVycVVqZ2M5dm95QUdvUkNZdmFoTmVvUVhpRjJrdCtCTDRFODhBREQraDN2L3Rkbjllc3RmcnFWNytxMWF0WEQ3aGZXMXViSG5yb0liVzJ0cDd3T2UrNDR3NDk5TkJESjd6ZjRzV0xUM2dmSkE5cUVZbUsyb1RYcUVGNGhkckR5U0R3SlppTkd6ZXFyS3lzejJ2MzNYZWZ4bzBicDZlZWVrcTF0YlZ4OXd1RlFxcXNyTlJ0dDkybVNDUnlRdWY4K01jL3J0Ly8vdmZxNnVvNjJjdUdEMUdMU0ZUVUpyeEdEY0lyMUI1T1J0RHJDNERyOGNjZjE5TlBQNjNLeWtwVlZWVXBHQXpxc2NjZTAzZS8rMTExZFhYcGpqdnVVRTFOalc2Ly9YYjk2Ny8rcTZaTm05Wm4vMEFnb050dnYxMmYrOXpuOU9TVFQrcWpILzFvM1BOY2VPR0ZjVitQUkNLNjVKSkwrcjMreTEvK1VzdVhMeC93dXVNZDc0VVhYbEJLU3NwZ0h4Y0pqRnBFb3FJMjRUVnFFRjZoOXZCdUVQZ1N4TFhYWHF1NWMrZnFGNy80aFg3NHd4K3FxcXBLTjkxMGs5cmEybUx2UzFKOWZiM3V2UE5PWFgzMTFmcklSejdTNXhpTzQraUtLNjdRRDM3d0ExMSsrZVhLeWNucGQ1NlhYbnBKa251RHRyUzA2SXRmL0dLZjkvLzR4ei9xMldlZjFZOSs5S04rKzBTRncySGRlT09OZXVlZGQzVHR0ZGZxODUvLy9Mdi9CMERDb0JhUnFLaE5lSTBhaEZlb1Bid2JCTDRFOHRKTEwrbWlpeTdTUno3eUVkMTMzMzI2N0xMTGRQMzExL2ZiYnUvZXZlcnM3SXg3akZXclZpa1VDdW5Ydi82MWJybmxsZ0hQdFhUcFVuM3ptOS9zZHlPdldiTkdTNVlzR2ZRNkgzNzRZYzJaTTBmdnZQT09xcXFxVkZkWHAvSGp4dy9qRXlKWlVJdElWTlFtdkVZTndpdlVIazRXWS9nU3lJb1ZLM1RSUlJkSmtxWk1tYUxYWDM5ZDExMTNuYTY3N2pyZGR0dHQrdG5QZmlaSit2NzN2Ni95OHZKKyt6YzFOZW5WVjEvVmQ3N3pIVDM1NUpOcWJtNGU4Rnl6WjgrV0pHM1lzQ0gyV2t0TGkxYXNXS0hMTHJ0c3dQM2VldXN0UGZYVVUvckNGNzRnU2JydXV1djA3Ly8rN3lmK1laSFFxRVVrS21vVFhxTUc0UlZxRHllTHdKY2c2dXZydFcvZlB0MTAwMDJxcnE3V1J6N3lFUjA0Y0VDUFBmYVlIbnZzTVZWVVZPZ3ZmL21MSlBlYm0zaWVlT0lKTFY2OFdJc1dMZEo1NTUybmh4OStlTkJ6M256enpicnZ2dnRpZzNjZmVPQUJYWGpoaFNvcUtvcTdmV1ZscGU2ODgwNTk2MXZmaW5VRG1ETm5qakl6TS9YNDQ0K2Y3RWRIZ3FFV2thaW9UWGlOR29SWHFEMjhHd1MrQkZGUVVLRFZxMWZyNmFlZjFxUkprL1QwMDArcnJhMU5uL2pFSi9TSlQzeGl5UDNyNit2MThNTVB4d2JPZnZhem45VmpqejJtL2Z2M0Q3alBKWmRjb3J5OFBOMS8vLzE2N2JYWDlNd3p6K2pXVzIrTnUyMTFkYlUrOTduUDZaWmJidEg4K2ZQN3ZQZmxMMzladi9yVnI3Uml4WW9UK01SSVZOUWlFaFcxQ2E5UmcvQUt0WWQzZzhDWG9GcGFXcFNXbHFZSEgzeFFEejc0NEtEYldtdDE3NzMzNm9JTExvamRaS1dscGJycXFxdDB6ejMzRERyOTdyMzMzcXZubjM5ZVgvM3FWL1h0YjM5YkJRVUYvYmJac1dPSGJyNzVadDE0NDQzNjRBYy8yTy85Z29JQ2ZldGIzOUtkZDk3WmIyMFlKRDlxRVltSzJvVFhxRUY0aGRyRGlXRFNsZ1N4WnMwYVBmMzAwNnFycTlQKy9mdjF5VTkrVW8yTmpmclVwejQxNUw0Ly92R1B0V1BIRGozNjZLTjlYdi84NXordjY2Ky9Ydi81bi8rcDIyNjdyZDkrbFpXVitzbFBmcUp3T0t5cFU2ZnFCei80Z1c2NTVSWXRYYm8wdGsxVFU1TnV1ZVVXM1hycnJYcjAwVWY3L1ZDNS9QTExKYm16Tm4zakc5L1FUMzd5RTExMDBVVnhaMzVDY3FBV2thaW9UWGlOR29SWHFEMWdBTGxybnJHNWE1Nnh5YUN0cmMwZU9YTEVoc05oZTlWVlYxbHJyYjNtbW10aTcvZis4NGMrOUNGcnJiVmRYVjMydTkvOXJsMjJiSm5kdVhObjNPUHUzTG5UdnZlOTc3VmYvL3JYYlhOenMrM3M3TFN2dlBLSy9jcFh2bUxQUC85OCs3M3ZmYzgyTmpiYXpzNU8rL0RERDl1TExycklYblhWVmZiblAvKzUzYlp0bTQxRUl2Ync0Y054ajcxbzBhSityM1YwZEp6MHY0RVhQckZqcmMxZDg0ek5lLzBQUS8vRWZCZkNHeGJZOElZRlhuL2NZYUVXdlJHdStKb05iMWhndTliUEg5VmE3RmViOTk1dHcvZmU3ZlhISHhacTB4dmhwNTZ3NFh2dnRsMy9kdmVvMU9ZTk45eGdiN2poQnE4LzVyQlFnOTY0Ly83NzdRMDMzR0EvOXJHUGpXZ05VbnZVM2xCR3EvYkdHaTE4Q1NJMU5WV3BxYW45WGcrSHcycHJhMU5hV3ByMjd0MHJ4M0ZpYTY3Y2YvLzlXcmx5cFI1NDRBRk5uejQ5N25HblQ1K3VuL3prSi9yeWw3K3NYLzd5bDNyampUZDA2TkFoZmZqREg5YnR0OSt1Y2VQR3hiYTk0WVliZFBYVlYrc1BmL2lEbm43NmFUMy8vUE42OE1FSDR6YmZEeVFVQ3AzZ0owZWlvUmFScUtoTmVJMGFoRmVvUGJ3YkJMNEVkTVVWVjBpU1B2cGtpdk1BQUFiOVNVUkJWUFNoRDJubnpwMWF0MjZkdnZHTmIralJSeC9WbGkxYmROVlZWMG1TbGk5ZnJrOTk2bFBLemMwZDlIaXpaOC9XRTA4OG9heXNMRFUzTnlzbkowZU9FMy80WmxwYW1xNisrbXBkZmZYVjZ1am9VRXBLeW9ESHZlR0dHMDd5RXlKWlVJdElWTlFtdkVZTndpdlVIazZVOGZvQ1JsUHVtbWVzSkRVc3VjTHJTMEdDK3VUT3QvUy9SdzdJUk96eWhxVWYvTy9ST2s5NHd3SXJTYzY4ZGFOMUNpUzV5TjdicE1ZWFpLMWRIbHl3WWRScThYamhlKzkyYS9QT3U4YnFsRWd5a2Q4K0tXM2RJbXUxUFBpTnUwZThObSs0NFFZcmFjZ3A0bkhxK3RHUGZxUTFhOWJJV3J2OGtVY2VHYkVhcFBZd2xOR3F2YkhHTEow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Z1VnUThBQUFBQWZJckFCd0FBQUFBK1JlQURBQUFBQUo4aThBRUFBQUNBVHhINEFBQUFBTUNuQ0h3QUFBQUE0Rk1FUGdBQUFBRHdLUUlmQUFBQUFQaVUzd1BmLzkrKy9ldTJXY1Z4SFA0ZVcxNFl1QURVQzhoVXBLUkRieUVJNVRMS0ZWUXNERmw3Q2UzUW9Xcm1LQk5pUTB3TWpZQ0lSdndaQ0pHY1VyV3AwcFRFY1d5L2g4RlZFUzJwR1BJNmNYaWVDM2gvWi9qb3ZPZlllbytUNU9WNGROSHI0Skk2YWlaSmtxWTdiYVZGMCtkUFhyVThocm5WREpJazNWTGJidkZ0MDNrbkp6TWV5OXdZblNaSnVtbHRuenhPa3VQaldhZlB2QmdPaDBtU1dzOTlmOVFlNzlWaWV6TjFwUzk4TlhtY0pEOE9ITEo1VjAyeU81d2Vzc3U0L3RMcXJEcHRzUTVhSGNQY3FzbHBQMGt5U21ZYXlaczJuejZkNVZqbXljRkJrbVRVdE5ObXJmVnhrdXp1N3JieGVPWmNyVFhQbmoxTGtuUTZuWE50VUh1OFQ1dnR6ZHFWdnZDVlR1NG55ZWUvUDg0UFJ5L3phaksrNkNWeENZeHFrLzdwSUhmNnYrYm5rejlUaysyWE56LzlyczJaM1c2OW55UjE3MDdxNEtka2N0VG1PT1pGSGFXT25xYitjVGNaL3BaU3N0Mjd2dFZxaTIvclpycFAxcSsrVEgzeUpIbjlheWIvYzVOSjZ1Rmg2amRmSjgrZnA5UnM5MVpYMjJyemZwSThlUEFnT3pzN0dRd0dMWTFobm96SDQrenY3MmQ5ZlQxN2UzdEpzdjN3NGNQemJsQjd2R05HN2MxVXVlZ0Z0T3JSM2Q2SHpiV05raXhmOUZLNHRBNXFVNVlQYjM3eWJadEQ2cVAwSnIzckd5VWRMWEtXZzA2YTVmTHhWcXN0dnEzZXV0V2JYUHRvb3hUN0pHYzY2SlFzbHk5V1cybHphV21wdDdDd3NGRkswU0JuT2FpMUxxK3RyWjFyZzlyalAyaWx2Vm03MHYvdzVjWm5vOE9qRDFhU2Nqdko5Mm52K3dQbVNFM0dTZnExMXJWaG5TeTJmZGxMa25Jam8rNkxyWlVrdDRzVytkdTR2RzZ4azJaeDFwZTlKQ24zN28yNlRWWlN0Y2svVE50TTFqb1pMN1oxMlV1U3pjM05VYi9mWDBuaVhjMGJ0ZFp4a243VE5HdWxsTVUyRHR6YTQ5L01vajBBQUFBQUFBQUFBQUFBQUFBQUFBQUFBQUFBQUFBQUFBQUFBQUFBQUFBQUFBQUFBQUFBQUFBQUFBQUFBQUFBQUFBQUFBQUFBQUFBQUFBQUFBQUFBQUFBQUFBQUFBQUFBQUFBQUFBQUFBQUFBQUFBQUFBQUFBQUFBQUFBQUFBQUFBQUFBQUFBQUFBQUFBQUFBTTdGWDRJQW8wTnlIZkRwQUFBQUFFbEZUa1N1UW1DQyIsCgkiVGhlbWUiIDogIiIsCgkiVHlwZSIgOiAiZmxvdyIsCgkiVmVyc2lvbiIgOiAiIgp9Cg=="/>
    </extobj>
  </extobjs>
</s:customData>
</file>

<file path=customXml/itemProps2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WPS 演示</Application>
  <PresentationFormat>自定义</PresentationFormat>
  <Paragraphs>124</Paragraphs>
  <Slides>20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Century Gothic</vt:lpstr>
      <vt:lpstr>微软雅黑</vt:lpstr>
      <vt:lpstr>Gill Sans</vt:lpstr>
      <vt:lpstr>Calibri</vt:lpstr>
      <vt:lpstr>Bebas Neue</vt:lpstr>
      <vt:lpstr>Segoe Print</vt:lpstr>
      <vt:lpstr>Wingdings</vt:lpstr>
      <vt:lpstr>Lato Light</vt:lpstr>
      <vt:lpstr>NumberOnly</vt:lpstr>
      <vt:lpstr>Arial Unicode MS</vt:lpstr>
      <vt:lpstr>等线</vt:lpstr>
      <vt:lpstr>Times New Roman</vt:lpstr>
      <vt:lpstr>Arial Narrow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NTKO</cp:lastModifiedBy>
  <cp:revision>395</cp:revision>
  <dcterms:created xsi:type="dcterms:W3CDTF">2018-08-06T06:49:00Z</dcterms:created>
  <dcterms:modified xsi:type="dcterms:W3CDTF">2023-06-19T07:48:51Z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2052-11.8.2.9067</vt:lpwstr>
  </property>
  <property fmtid="{D5CDD505-2E9C-101B-9397-08002B2CF9AE}" pid="3" name="ICV">
    <vt:lpwstr>C01DDBDA518B4D79A945D8680915EA5C</vt:lpwstr>
  </property>
</Properties>
</file>